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1" r:id="rId2"/>
    <p:sldId id="261" r:id="rId3"/>
    <p:sldId id="273" r:id="rId4"/>
    <p:sldId id="294" r:id="rId5"/>
    <p:sldId id="287" r:id="rId6"/>
    <p:sldId id="296" r:id="rId7"/>
    <p:sldId id="297" r:id="rId8"/>
    <p:sldId id="295" r:id="rId9"/>
    <p:sldId id="289" r:id="rId10"/>
    <p:sldId id="298" r:id="rId11"/>
    <p:sldId id="284" r:id="rId12"/>
    <p:sldId id="283" r:id="rId13"/>
    <p:sldId id="262" r:id="rId14"/>
    <p:sldId id="285" r:id="rId15"/>
    <p:sldId id="291" r:id="rId16"/>
    <p:sldId id="292" r:id="rId17"/>
    <p:sldId id="288" r:id="rId18"/>
    <p:sldId id="260" r:id="rId19"/>
    <p:sldId id="259" r:id="rId20"/>
    <p:sldId id="275" r:id="rId21"/>
    <p:sldId id="268" r:id="rId22"/>
    <p:sldId id="263" r:id="rId23"/>
    <p:sldId id="293" r:id="rId24"/>
    <p:sldId id="270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778" autoAdjust="0"/>
    <p:restoredTop sz="94660"/>
  </p:normalViewPr>
  <p:slideViewPr>
    <p:cSldViewPr>
      <p:cViewPr varScale="1">
        <p:scale>
          <a:sx n="81" d="100"/>
          <a:sy n="81" d="100"/>
        </p:scale>
        <p:origin x="91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1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A8530FCB-F7BD-40C7-BF26-A2D01090BD15}" type="slidenum">
              <a:t>‹#›</a:t>
            </a:fld>
            <a:endParaRPr lang="cs-CZ" sz="14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6253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0" y="0"/>
            <a:ext cx="6858000" cy="9144000"/>
          </a:xfrm>
          <a:custGeom>
            <a:avLst>
              <a:gd name="f0" fmla="val 5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5" name="Zástupný symbol pro obrázek snímku 4"/>
          <p:cNvSpPr>
            <a:spLocks noGrp="1" noRot="1" noChangeAspect="1"/>
          </p:cNvSpPr>
          <p:nvPr>
            <p:ph type="sldImg" idx="2"/>
          </p:nvPr>
        </p:nvSpPr>
        <p:spPr>
          <a:xfrm>
            <a:off x="-11798280" y="-11796840"/>
            <a:ext cx="11795040" cy="1248912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Zástupný symbol pro poznámky 5"/>
          <p:cNvSpPr txBox="1">
            <a:spLocks noGrp="1"/>
          </p:cNvSpPr>
          <p:nvPr>
            <p:ph type="body" sz="quarter" idx="3"/>
          </p:nvPr>
        </p:nvSpPr>
        <p:spPr>
          <a:xfrm>
            <a:off x="685440" y="4343040"/>
            <a:ext cx="5481719" cy="41101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470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cs-CZ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3728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4800"/>
          </a:xfrm>
        </p:spPr>
        <p:txBody>
          <a:bodyPr anchor="ctr" anchorCtr="0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9F702AD-4E47-4441-A339-30A3A2ECC68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4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622FAC7-E164-48D8-86CD-1BC40B8AE2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436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4676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6625" cy="58467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3B76180-6038-4D6E-99ED-8F0F8E25FFB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480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9D050C83-48A8-43DF-BE5C-34C10BC841C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534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F813D2D-7FD3-43C9-99B3-2E53C76D2AD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4494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2801B93-AC8A-4C1C-9E36-B43872A9395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12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A92646C-D483-43EE-BA45-39E320353E5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87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7FF36B7-8E0F-4465-A105-FF0C2BAC45A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543721E-CEE1-4C77-9CF7-83084C3FCE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0652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7B2026A-64EB-4BB9-8BCA-E5D8727D691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99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D3AA09E-DE1C-478F-B795-FD32E831152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07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 txBox="1">
            <a:spLocks noGrp="1"/>
          </p:cNvSpPr>
          <p:nvPr>
            <p:ph type="title"/>
          </p:nvPr>
        </p:nvSpPr>
        <p:spPr>
          <a:xfrm>
            <a:off x="456839" y="274680"/>
            <a:ext cx="8224920" cy="113832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6839" y="1599840"/>
            <a:ext cx="8224920" cy="452124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cs-CZ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cs-CZ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cs-CZ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cs-CZ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cs-CZ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2"/>
          </p:nvPr>
        </p:nvSpPr>
        <p:spPr>
          <a:xfrm>
            <a:off x="456839" y="6356160"/>
            <a:ext cx="2128680" cy="3603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cs-CZ" sz="1800" b="0" i="0" u="none" strike="noStrike" baseline="0"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Volný tvar 4"/>
          <p:cNvSpPr/>
          <p:nvPr/>
        </p:nvSpPr>
        <p:spPr>
          <a:xfrm>
            <a:off x="3124079" y="6356520"/>
            <a:ext cx="2895839" cy="365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1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1800" b="0" i="0" u="none" strike="noStrike" baseline="0">
              <a:ln>
                <a:noFill/>
              </a:ln>
              <a:solidFill>
                <a:srgbClr val="000000"/>
              </a:solidFill>
              <a:latin typeface="Calibri" pitchFamily="34"/>
              <a:ea typeface="Arial" pitchFamily="2"/>
              <a:cs typeface="Arial" pitchFamily="2"/>
            </a:endParaRPr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160"/>
            <a:ext cx="2129040" cy="3603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cs-CZ" sz="1800" b="0" i="0" u="none" strike="noStrike" baseline="0">
                <a:solidFill>
                  <a:srgbClr val="000000"/>
                </a:solidFill>
                <a:latin typeface="Calibri" pitchFamily="34"/>
                <a:ea typeface="Arial" pitchFamily="2"/>
                <a:cs typeface="Arial" pitchFamily="2"/>
              </a:defRPr>
            </a:lvl1pPr>
          </a:lstStyle>
          <a:p>
            <a:pPr lvl="0"/>
            <a:fld id="{B4AFC654-685A-4A1D-A95A-C2BCDA64C026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cs-CZ" sz="4400" b="0" i="0" u="none" strike="noStrike" baseline="0">
          <a:ln>
            <a:noFill/>
          </a:ln>
          <a:solidFill>
            <a:srgbClr val="000000"/>
          </a:solidFill>
          <a:latin typeface="Calibri" pitchFamily="34"/>
          <a:ea typeface="Microsoft YaHei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cs-CZ" sz="3200" b="0" i="0" u="none" strike="noStrike" baseline="0">
          <a:ln>
            <a:noFill/>
          </a:ln>
          <a:solidFill>
            <a:srgbClr val="000000"/>
          </a:solidFill>
          <a:latin typeface="Calibri" pitchFamily="34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tredniskoly.cz/dny-otevrenych-dveri/moravskoslezsky-kraj/ostrava-mest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-das.cz/aktualne-prijimaci-zkousky-zmeny-2023-24/" TargetMode="External"/><Relationship Id="rId3" Type="http://schemas.openxmlformats.org/officeDocument/2006/relationships/hyperlink" Target="https://www.infoabsolvent.cz/" TargetMode="External"/><Relationship Id="rId7" Type="http://schemas.openxmlformats.org/officeDocument/2006/relationships/hyperlink" Target="https://www.to-das.cz/kde-cerpat-informac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tredniskoly.cz/seznam-skol/moravskoslezsky-kraj/" TargetMode="External"/><Relationship Id="rId5" Type="http://schemas.openxmlformats.org/officeDocument/2006/relationships/hyperlink" Target="https://www.atlasskolstvi.cz/stredni-skoly" TargetMode="External"/><Relationship Id="rId4" Type="http://schemas.openxmlformats.org/officeDocument/2006/relationships/hyperlink" Target="https://www.mujzivotposkole.cz/" TargetMode="External"/><Relationship Id="rId9" Type="http://schemas.openxmlformats.org/officeDocument/2006/relationships/hyperlink" Target="http://www.prihlaskynastredni.cz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o-das.cz/prihlaska-na-stredni-skoly-tiskopis-cermat/" TargetMode="External"/><Relationship Id="rId3" Type="http://schemas.openxmlformats.org/officeDocument/2006/relationships/hyperlink" Target="https://www.dipsy.cz/" TargetMode="External"/><Relationship Id="rId7" Type="http://schemas.openxmlformats.org/officeDocument/2006/relationships/hyperlink" Target="https://www.to-das.cz/aktualne-prijimaci-zkousky-zmeny-2023-24/#papirove" TargetMode="External"/><Relationship Id="rId2" Type="http://schemas.openxmlformats.org/officeDocument/2006/relationships/hyperlink" Target="https://www.to-das.cz/aktualne-prijimaci-zkousky-zmeny-2023-24/#elektronicky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to-das.cz/aktualne-prijimaci-zkousky-zmeny-2023-24/#vypis" TargetMode="External"/><Relationship Id="rId5" Type="http://schemas.openxmlformats.org/officeDocument/2006/relationships/hyperlink" Target="https://www.identitaobcana.cz/" TargetMode="External"/><Relationship Id="rId4" Type="http://schemas.openxmlformats.org/officeDocument/2006/relationships/hyperlink" Target="https://info.identitaobcana.cz/idp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psy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entitaobcana.cz/" TargetMode="External"/><Relationship Id="rId2" Type="http://schemas.openxmlformats.org/officeDocument/2006/relationships/hyperlink" Target="https://info.identitaobcana.cz/idp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ipsy.cz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o-das.cz/prihlaska-na-stredni-skoly-tiskopis-cerma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685799" y="2130480"/>
            <a:ext cx="7772400" cy="295470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BE86"/>
              </a:gs>
              <a:gs pos="100000">
                <a:srgbClr val="FFEBDB"/>
              </a:gs>
            </a:gsLst>
            <a:lin ang="16200000"/>
          </a:gradFill>
          <a:ln w="9360">
            <a:solidFill>
              <a:srgbClr val="F69240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8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Přijímací řízení na střední školy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800" b="1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Školní rok 2023/2024</a:t>
            </a:r>
            <a:endParaRPr lang="cs-CZ" sz="4800" b="1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00887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476672"/>
            <a:ext cx="8712968" cy="5693866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cs-CZ" sz="2800" b="1" dirty="0"/>
              <a:t>👎 Nevýhody podání papírové přihlášky vč. příloh</a:t>
            </a:r>
          </a:p>
          <a:p>
            <a:pPr fontAlgn="base"/>
            <a:r>
              <a:rPr lang="cs-CZ" sz="2800" b="1" dirty="0"/>
              <a:t>vyplňování údajů o sobě a dítěti</a:t>
            </a:r>
            <a:endParaRPr lang="cs-CZ" sz="2800" dirty="0"/>
          </a:p>
          <a:p>
            <a:pPr fontAlgn="base"/>
            <a:r>
              <a:rPr lang="cs-CZ" sz="2800" b="1" dirty="0"/>
              <a:t>dohledávání a vyplňování údajů o školách a oborech:</a:t>
            </a:r>
            <a:r>
              <a:rPr lang="cs-CZ" sz="2800" dirty="0"/>
              <a:t> přesný název, adresa, kód a název oboru</a:t>
            </a:r>
          </a:p>
          <a:p>
            <a:pPr fontAlgn="base"/>
            <a:r>
              <a:rPr lang="cs-CZ" sz="2800" b="1" dirty="0"/>
              <a:t>přílohy v listinné podobě:</a:t>
            </a:r>
            <a:r>
              <a:rPr lang="cs-CZ" sz="2800" dirty="0"/>
              <a:t> ke každé přihlášce do každé školy</a:t>
            </a:r>
          </a:p>
          <a:p>
            <a:pPr fontAlgn="base"/>
            <a:r>
              <a:rPr lang="cs-CZ" sz="2800" b="1" dirty="0"/>
              <a:t>ztrácíte čas:</a:t>
            </a:r>
            <a:r>
              <a:rPr lang="cs-CZ" sz="2800" dirty="0"/>
              <a:t> musíte doručit papírový tiskopis přihlášky vč. příloh do každé školy</a:t>
            </a:r>
          </a:p>
          <a:p>
            <a:pPr fontAlgn="base"/>
            <a:r>
              <a:rPr lang="cs-CZ" sz="2800" b="1" dirty="0"/>
              <a:t>další papírování:</a:t>
            </a:r>
            <a:r>
              <a:rPr lang="cs-CZ" sz="2800" dirty="0"/>
              <a:t> pozvánku k přijímačkám dostanete doporučeným dopisem</a:t>
            </a:r>
          </a:p>
          <a:p>
            <a:pPr fontAlgn="base"/>
            <a:r>
              <a:rPr lang="cs-CZ" sz="2800" b="1" dirty="0"/>
              <a:t>neuvidíte výsledky přijímaček v systému </a:t>
            </a:r>
            <a:endParaRPr lang="cs-CZ" sz="2800" dirty="0"/>
          </a:p>
          <a:p>
            <a:pPr fontAlgn="base"/>
            <a:r>
              <a:rPr lang="cs-CZ" sz="2800" b="1" dirty="0"/>
              <a:t>👍 Výhody podání papírové přihlášky</a:t>
            </a:r>
          </a:p>
          <a:p>
            <a:pPr fontAlgn="base"/>
            <a:r>
              <a:rPr lang="cs-CZ" sz="2800" b="1" dirty="0" err="1"/>
              <a:t>offline</a:t>
            </a:r>
            <a:r>
              <a:rPr lang="cs-CZ" sz="2800" b="1" dirty="0"/>
              <a:t> podání:</a:t>
            </a:r>
            <a:r>
              <a:rPr lang="cs-CZ" sz="2800" dirty="0"/>
              <a:t> bez počítače a mobilního telefonu</a:t>
            </a:r>
          </a:p>
        </p:txBody>
      </p:sp>
    </p:spTree>
    <p:extLst>
      <p:ext uri="{BB962C8B-B14F-4D97-AF65-F5344CB8AC3E}">
        <p14:creationId xmlns:p14="http://schemas.microsoft.com/office/powerpoint/2010/main" val="3329760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dirty="0"/>
              <a:t>Termíny JPZ = jednotné přijímací zkoušky (JČ, 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708920"/>
            <a:ext cx="8424936" cy="414908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marL="0" lvl="0" indent="0" algn="just" hangingPunct="1">
              <a:lnSpc>
                <a:spcPct val="90000"/>
              </a:lnSpc>
              <a:buClr>
                <a:srgbClr val="FF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b="1" dirty="0">
                <a:solidFill>
                  <a:srgbClr val="FF0000"/>
                </a:solidFill>
              </a:rPr>
              <a:t>1. termín JPZ 1. kola přijímacích zkoušek – 12. dubna 2024 (pátek) </a:t>
            </a:r>
            <a:r>
              <a:rPr lang="cs-CZ" dirty="0"/>
              <a:t>přijímací zkoušky pro první kolo přijímacího řízení </a:t>
            </a:r>
          </a:p>
          <a:p>
            <a:pPr marL="0" lvl="0" indent="0" algn="just" hangingPunct="1">
              <a:lnSpc>
                <a:spcPct val="90000"/>
              </a:lnSpc>
              <a:buClr>
                <a:srgbClr val="FF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b="1" dirty="0">
                <a:solidFill>
                  <a:srgbClr val="FF0000"/>
                </a:solidFill>
              </a:rPr>
              <a:t>2. termín JPZ 1. kola přijímacích zkoušek 15. dubna 2024 (pondělí)</a:t>
            </a:r>
            <a:endParaRPr lang="cs-CZ" dirty="0"/>
          </a:p>
          <a:p>
            <a:pPr marL="0" lvl="0" indent="0" algn="just" hangingPunct="1">
              <a:lnSpc>
                <a:spcPct val="90000"/>
              </a:lnSpc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000" dirty="0"/>
              <a:t>Pozvánka na první kolo PZ, TZ: 14 dní předem, konzervatoře 7 dní předem, v systému nebo poštou, podle formy zaslání přihlášky. Pozvánka bude na jednu z uvedených škol, co nejblíže bydlišti a tam, kde je kapacita. </a:t>
            </a:r>
          </a:p>
          <a:p>
            <a:pPr marL="0" lvl="0" indent="0" algn="just" hangingPunct="1">
              <a:lnSpc>
                <a:spcPct val="90000"/>
              </a:lnSpc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000" dirty="0"/>
              <a:t>ZMĚNA: Dva termíny mají i ti uchazeči, kteří mají jen jeden obor/školu s JPZ. </a:t>
            </a:r>
          </a:p>
          <a:p>
            <a:pPr marL="0" lvl="0" indent="0" algn="just" hangingPunct="1">
              <a:lnSpc>
                <a:spcPct val="90000"/>
              </a:lnSpc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800" b="1" dirty="0"/>
              <a:t>Výsledky: 15.5.2024</a:t>
            </a:r>
          </a:p>
          <a:p>
            <a:pPr marL="0" lvl="0" indent="0" algn="just" hangingPunct="1">
              <a:lnSpc>
                <a:spcPct val="90000"/>
              </a:lnSpc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2000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25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260648"/>
            <a:ext cx="80648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799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dirty="0"/>
              <a:t>NÁHRADNÍ TERMÍN pro všechny uvedené obory: (v případě nemoci)</a:t>
            </a:r>
          </a:p>
          <a:p>
            <a:pPr lvl="0" algn="just">
              <a:spcBef>
                <a:spcPts val="799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dirty="0"/>
              <a:t>1. termín </a:t>
            </a:r>
            <a:r>
              <a:rPr lang="cs-CZ" sz="4400" b="1" dirty="0">
                <a:solidFill>
                  <a:srgbClr val="FF0000"/>
                </a:solidFill>
              </a:rPr>
              <a:t>29. dubna 2024</a:t>
            </a:r>
          </a:p>
          <a:p>
            <a:pPr lvl="0" algn="just">
              <a:spcBef>
                <a:spcPts val="799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dirty="0"/>
              <a:t>2. termín </a:t>
            </a:r>
            <a:r>
              <a:rPr lang="cs-CZ" sz="4400" b="1" dirty="0">
                <a:solidFill>
                  <a:srgbClr val="FF0000"/>
                </a:solidFill>
              </a:rPr>
              <a:t>30. dubna 2024</a:t>
            </a:r>
          </a:p>
          <a:p>
            <a:pPr lvl="0" algn="just">
              <a:spcBef>
                <a:spcPts val="799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800" b="1" dirty="0"/>
              <a:t>Výsledky budou zveřejněny </a:t>
            </a:r>
            <a:r>
              <a:rPr lang="cs-CZ" sz="2800" b="1" u="sng" dirty="0">
                <a:solidFill>
                  <a:schemeClr val="accent5">
                    <a:lumMod val="50000"/>
                  </a:schemeClr>
                </a:solidFill>
              </a:rPr>
              <a:t>15.5. 2024 </a:t>
            </a:r>
            <a:r>
              <a:rPr lang="cs-CZ" sz="2800" b="1" dirty="0"/>
              <a:t>v systému – díky registračnímu číslu se na ně může podívat i uchazeč, nebo na veřejném místě v dané střední škole. </a:t>
            </a:r>
            <a:r>
              <a:rPr lang="cs-CZ" sz="2000" b="1" dirty="0"/>
              <a:t>Webové stránky – není povinnost. Od 9.5. bude možné nahlédnout do spisu přijímacího řízení a připomínkovat </a:t>
            </a:r>
          </a:p>
        </p:txBody>
      </p:sp>
    </p:spTree>
    <p:extLst>
      <p:ext uri="{BB962C8B-B14F-4D97-AF65-F5344CB8AC3E}">
        <p14:creationId xmlns:p14="http://schemas.microsoft.com/office/powerpoint/2010/main" val="1833700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Přijímací řízení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Školní zkouška</a:t>
            </a:r>
            <a:endParaRPr lang="cs-CZ" sz="4400" b="1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457200" y="1600200"/>
            <a:ext cx="8229600" cy="452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BE86"/>
              </a:gs>
              <a:gs pos="100000">
                <a:srgbClr val="FFEBDB"/>
              </a:gs>
            </a:gsLst>
            <a:lin ang="16200000"/>
          </a:gradFill>
          <a:ln w="9360">
            <a:solidFill>
              <a:srgbClr val="F69240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Je-li kritériem přijímacího řízení ŠKOLNÍ  </a:t>
            </a:r>
            <a:r>
              <a:rPr lang="cs-CZ" sz="32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ZKOUŠKA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, vyhlásí ředitel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 termín školní zkoušky v termínech:</a:t>
            </a:r>
            <a:r>
              <a:rPr lang="cs-CZ" sz="3200" b="0" i="0" u="none" strike="noStrike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 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dirty="0">
                <a:solidFill>
                  <a:schemeClr val="accent5">
                    <a:lumMod val="50000"/>
                  </a:schemeClr>
                </a:solidFill>
                <a:latin typeface="Calibri" pitchFamily="34"/>
                <a:ea typeface="Microsoft YaHei" pitchFamily="2"/>
                <a:cs typeface="Microsoft YaHei" pitchFamily="2"/>
              </a:rPr>
              <a:t>Stejný jako jsou JPZ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Calibri" pitchFamily="34"/>
                <a:ea typeface="Microsoft YaHei" pitchFamily="2"/>
                <a:cs typeface="Microsoft YaHei" pitchFamily="2"/>
              </a:rPr>
              <a:t>Jiný den, než</a:t>
            </a:r>
            <a:r>
              <a:rPr lang="cs-CZ" sz="3200" b="0" i="0" u="none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Calibri" pitchFamily="34"/>
                <a:ea typeface="Microsoft YaHei" pitchFamily="2"/>
                <a:cs typeface="Microsoft YaHei" pitchFamily="2"/>
              </a:rPr>
              <a:t> jsou JPZ (pozvánka přijde)</a:t>
            </a:r>
            <a:endParaRPr lang="cs-CZ" sz="3200" b="0" i="0" u="none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341280" marR="0" lvl="0" indent="-3384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cs-CZ" sz="3200" b="1" dirty="0">
              <a:solidFill>
                <a:schemeClr val="accent5">
                  <a:lumMod val="50000"/>
                </a:schemeClr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341280" marR="0" lvl="0" indent="-33840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r>
              <a:rPr lang="cs-CZ" sz="3200" b="1" i="0" u="none" strike="noStrike" baseline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Calibri" pitchFamily="34"/>
                <a:ea typeface="Microsoft YaHei" pitchFamily="2"/>
                <a:cs typeface="Microsoft YaHei" pitchFamily="2"/>
              </a:rPr>
              <a:t>A</a:t>
            </a:r>
            <a:r>
              <a:rPr lang="cs-CZ" sz="3200" b="1" i="0" u="none" strike="noStrike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latin typeface="Calibri" pitchFamily="34"/>
                <a:ea typeface="Microsoft YaHei" pitchFamily="2"/>
                <a:cs typeface="Microsoft YaHei" pitchFamily="2"/>
              </a:rPr>
              <a:t> pošle pozvánku (elektronicky, poštou)</a:t>
            </a:r>
            <a:endParaRPr lang="cs-CZ" sz="3200" b="1" i="0" u="none" strike="noStrike" baseline="0" dirty="0">
              <a:ln>
                <a:noFill/>
              </a:ln>
              <a:solidFill>
                <a:schemeClr val="accent5">
                  <a:lumMod val="50000"/>
                </a:schemeClr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249" y="476672"/>
            <a:ext cx="8174543" cy="958375"/>
          </a:xfrm>
        </p:spPr>
        <p:txBody>
          <a:bodyPr/>
          <a:lstStyle/>
          <a:p>
            <a:r>
              <a:rPr lang="cs-CZ" sz="5400" b="1" dirty="0"/>
              <a:t>Talentové obory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1700808"/>
            <a:ext cx="8496944" cy="39395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948600" indent="-5715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cs-CZ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Pořadí uchazečů se dozví do 20.1.2024</a:t>
            </a:r>
          </a:p>
          <a:p>
            <a:pPr marL="948600" indent="-571500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cs-CZ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Ale jestli je přijatý/á se dozví až 15.5. 2024 společně s uchazeči prvního kola PŘ.</a:t>
            </a:r>
          </a:p>
          <a:p>
            <a:pPr marL="377100">
              <a:spcAft>
                <a:spcPts val="600"/>
              </a:spcAft>
              <a:tabLst>
                <a:tab pos="228600" algn="l"/>
              </a:tabLst>
            </a:pPr>
            <a:endParaRPr lang="cs-CZ" sz="40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65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výsledů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179512" y="1196752"/>
            <a:ext cx="8712968" cy="3616375"/>
          </a:xfrm>
          <a:prstGeom prst="rect">
            <a:avLst/>
          </a:prstGeom>
          <a:solidFill>
            <a:schemeClr val="accent6">
              <a:alpha val="62000"/>
            </a:schemeClr>
          </a:solidFill>
        </p:spPr>
        <p:txBody>
          <a:bodyPr wrap="square">
            <a:spAutoFit/>
          </a:bodyPr>
          <a:lstStyle/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800" b="1" dirty="0">
                <a:ea typeface="Calibri" panose="020F0502020204030204" pitchFamily="34" charset="0"/>
                <a:cs typeface="Calibri"/>
              </a:rPr>
              <a:t>4</a:t>
            </a:r>
            <a:r>
              <a:rPr lang="cs-CZ" sz="2400" b="1" dirty="0">
                <a:ea typeface="Calibri" panose="020F0502020204030204" pitchFamily="34" charset="0"/>
                <a:cs typeface="Calibri"/>
              </a:rPr>
              <a:t>. pracovní den </a:t>
            </a:r>
            <a:r>
              <a:rPr lang="cs-CZ" sz="2400" dirty="0">
                <a:ea typeface="Calibri" panose="020F0502020204030204" pitchFamily="34" charset="0"/>
                <a:cs typeface="Calibri"/>
              </a:rPr>
              <a:t>(15. května 2024) </a:t>
            </a:r>
            <a:r>
              <a:rPr lang="cs-CZ" sz="2400" b="1" dirty="0">
                <a:ea typeface="Calibri" panose="020F0502020204030204" pitchFamily="34" charset="0"/>
                <a:cs typeface="Calibri"/>
              </a:rPr>
              <a:t>po potvrzení přijatých uchazečů v IS budou zveřejněny výsledky</a:t>
            </a:r>
            <a:r>
              <a:rPr lang="x-none" sz="2400" b="1" dirty="0">
                <a:ea typeface="Calibri" panose="020F0502020204030204" pitchFamily="34" charset="0"/>
                <a:cs typeface="Calibri"/>
              </a:rPr>
              <a:t> přijímacího řízení</a:t>
            </a:r>
            <a:r>
              <a:rPr lang="cs-CZ" sz="2400" b="1" dirty="0">
                <a:ea typeface="Calibri" panose="020F0502020204030204" pitchFamily="34" charset="0"/>
                <a:cs typeface="Calibri"/>
              </a:rPr>
              <a:t> dle seznamu, a to zároveň na veřejně přístupném místě ve škole </a:t>
            </a:r>
            <a:r>
              <a:rPr lang="cs-CZ" sz="2400" dirty="0">
                <a:ea typeface="Calibri" panose="020F0502020204030204" pitchFamily="34" charset="0"/>
                <a:cs typeface="Calibri"/>
              </a:rPr>
              <a:t>(zde musí být zveřejněn alespoň po dobu 15 dnů)</a:t>
            </a:r>
            <a:r>
              <a:rPr lang="cs-CZ" sz="2400" b="1" dirty="0">
                <a:ea typeface="Calibri" panose="020F0502020204030204" pitchFamily="34" charset="0"/>
                <a:cs typeface="Calibri"/>
              </a:rPr>
              <a:t> a zároveň v IS</a:t>
            </a:r>
            <a:r>
              <a:rPr lang="cs-CZ" sz="2400" dirty="0">
                <a:ea typeface="Calibri" panose="020F0502020204030204" pitchFamily="34" charset="0"/>
                <a:cs typeface="Calibri"/>
              </a:rPr>
              <a:t> (zde musí být zveřejněn alespoň po dobu do 20. února následujícího kalendářního roku),</a:t>
            </a:r>
            <a:r>
              <a:rPr lang="cs-CZ" sz="2400" b="1" dirty="0">
                <a:ea typeface="Calibri" panose="020F0502020204030204" pitchFamily="34" charset="0"/>
                <a:cs typeface="Calibri"/>
              </a:rPr>
              <a:t> čímž se rozhodnutí považují za oznámená. </a:t>
            </a:r>
          </a:p>
          <a:p>
            <a:pPr>
              <a:spcBef>
                <a:spcPts val="300"/>
              </a:spcBef>
              <a:spcAft>
                <a:spcPts val="1500"/>
              </a:spcAft>
              <a:tabLst>
                <a:tab pos="228600" algn="l"/>
              </a:tabLst>
            </a:pPr>
            <a:r>
              <a:rPr lang="cs-CZ" sz="2400" b="1" dirty="0">
                <a:ea typeface="Calibri" panose="020F0502020204030204" pitchFamily="34" charset="0"/>
                <a:cs typeface="Calibri"/>
              </a:rPr>
              <a:t>!!!</a:t>
            </a:r>
            <a:r>
              <a:rPr lang="x-none" sz="2400" b="1" dirty="0">
                <a:ea typeface="Calibri" panose="020F0502020204030204" pitchFamily="34" charset="0"/>
                <a:cs typeface="Calibri"/>
              </a:rPr>
              <a:t>Rozhodnutí o přijetí nebo nepřijetí </a:t>
            </a:r>
            <a:r>
              <a:rPr lang="cs-CZ" sz="2400" b="1" dirty="0">
                <a:ea typeface="Calibri" panose="020F0502020204030204" pitchFamily="34" charset="0"/>
                <a:cs typeface="Calibri"/>
              </a:rPr>
              <a:t>se v písemné formě nevyhotovují a nezasílají!!!</a:t>
            </a:r>
            <a:br>
              <a:rPr lang="cs-CZ" sz="2400" b="1" dirty="0">
                <a:ea typeface="Calibri" panose="020F0502020204030204" pitchFamily="34" charset="0"/>
                <a:cs typeface="Calibri"/>
              </a:rPr>
            </a:br>
            <a:endParaRPr lang="cs-CZ" dirty="0"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3103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Opravné prostředky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1412776"/>
            <a:ext cx="7632848" cy="47551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Odvolání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a jiné opravné nebo podobné prostředky </a:t>
            </a:r>
            <a:r>
              <a:rPr lang="x-none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lze podat ve </a:t>
            </a:r>
            <a:r>
              <a:rPr lang="x-none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lhůtě 3 pracovních dnů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ode dne zveřejnění výsledků</a:t>
            </a:r>
            <a:r>
              <a:rPr lang="x-none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.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Odvolání uchazeč podává řediteli školy, který rozhodnutí vydal 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(nikoli přes IS). V případě následného rozhodnutí o přijetí zadá tuto informaci ředitel školy bez zbytečného odkladu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, 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nejdéle do 2 pracovních dnů, do IS.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Rozhodnutí na základě odvolacího řízení nemá vliv na přijetí uchazeče do jiného oboru vzdělání, resp. 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důsledkem může být přijetí do více oborů zároveň, přičemž uchazeč nemá povinnost dopředu oznámit, ve kterém oboru vzdělání se stane žákem.</a:t>
            </a:r>
            <a:endParaRPr lang="cs-CZ" dirty="0"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x-none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Uchazeč se může vzdát práva na přijetí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.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Pokud se hlásí do dalšího kola, pak tak může učinit n</a:t>
            </a:r>
            <a:r>
              <a:rPr lang="x-none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ejdéle </a:t>
            </a:r>
            <a:r>
              <a:rPr lang="x-none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3 pracovní dny před termínem pro podání přihlášky v dalším kole 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(v případě komunikace prostřednictvím IS činí tento úkon prostřednictvím IS)</a:t>
            </a:r>
            <a:r>
              <a:rPr lang="x-none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. Vzdáním se práva na přijetí nevzniká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 uchazeči</a:t>
            </a:r>
            <a:r>
              <a:rPr lang="x-none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 právo na přijetí v jiném oboru vzdělání, nýbrž právo hlásit se do dalšího kola přijímacího řízení</a:t>
            </a:r>
            <a:r>
              <a:rPr lang="cs-CZ" b="1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 </a:t>
            </a:r>
            <a:r>
              <a:rPr lang="cs-CZ" dirty="0">
                <a:solidFill>
                  <a:srgbClr val="000000"/>
                </a:solidFill>
                <a:ea typeface="Calibri" panose="020F0502020204030204" pitchFamily="34" charset="0"/>
                <a:cs typeface="Times New Roman"/>
              </a:rPr>
              <a:t>(neplatí pro 3. a další kola, kdy může rovněž potvrdit svůj úmysl vzdělávat se v jiném oboru, kam byl také přijat).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5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Talentové zkoušky a termíny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57777" y="1484784"/>
            <a:ext cx="8208912" cy="50244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b="1" u="sng" dirty="0">
                <a:ea typeface="Calibri" panose="020F0502020204030204" pitchFamily="34" charset="0"/>
                <a:cs typeface="Calibri Light"/>
              </a:rPr>
              <a:t>Změny dle novely zákona ohledně </a:t>
            </a:r>
            <a:r>
              <a:rPr lang="x-none" b="1" u="sng">
                <a:ea typeface="Calibri" panose="020F0502020204030204" pitchFamily="34" charset="0"/>
                <a:cs typeface="Calibri Light"/>
              </a:rPr>
              <a:t>TZ</a:t>
            </a:r>
            <a:r>
              <a:rPr lang="cs-CZ" b="1" u="sng" dirty="0">
                <a:ea typeface="Calibri" panose="020F0502020204030204" pitchFamily="34" charset="0"/>
                <a:cs typeface="Calibri Light"/>
              </a:rPr>
              <a:t>:</a:t>
            </a:r>
          </a:p>
          <a:p>
            <a:pPr marL="720000" indent="-34290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cs-CZ" sz="2000" dirty="0">
                <a:ea typeface="Calibri" panose="020F0502020204030204" pitchFamily="34" charset="0"/>
                <a:cs typeface="Calibri Light"/>
              </a:rPr>
              <a:t>ŘŠ </a:t>
            </a:r>
            <a:r>
              <a:rPr lang="x-none" sz="2000">
                <a:cs typeface="Times New Roman"/>
              </a:rPr>
              <a:t>zveřejní seznam uchazečů pod přiděleným registračním číslem, a</a:t>
            </a:r>
            <a:r>
              <a:rPr lang="cs-CZ" sz="2000" dirty="0">
                <a:cs typeface="Times New Roman"/>
              </a:rPr>
              <a:t> </a:t>
            </a:r>
            <a:r>
              <a:rPr lang="x-none" sz="2000">
                <a:cs typeface="Times New Roman"/>
              </a:rPr>
              <a:t>to do </a:t>
            </a:r>
            <a:r>
              <a:rPr lang="x-none" sz="2000" b="1">
                <a:cs typeface="Times New Roman"/>
              </a:rPr>
              <a:t>15. února 2024</a:t>
            </a:r>
            <a:r>
              <a:rPr lang="x-none" sz="2000">
                <a:cs typeface="Times New Roman"/>
              </a:rPr>
              <a:t>. </a:t>
            </a:r>
            <a:r>
              <a:rPr lang="cs-CZ" sz="2000" b="1" u="sng" dirty="0">
                <a:cs typeface="Times New Roman"/>
              </a:rPr>
              <a:t>Nejde</a:t>
            </a:r>
            <a:r>
              <a:rPr lang="cs-CZ" sz="2000" dirty="0">
                <a:cs typeface="Times New Roman"/>
              </a:rPr>
              <a:t> </a:t>
            </a:r>
            <a:r>
              <a:rPr lang="x-none" sz="2000" b="1" u="sng">
                <a:cs typeface="Times New Roman"/>
              </a:rPr>
              <a:t>o rozhodnutí o</a:t>
            </a:r>
            <a:r>
              <a:rPr lang="cs-CZ" sz="2000" b="1" u="sng" dirty="0">
                <a:cs typeface="Times New Roman"/>
              </a:rPr>
              <a:t> </a:t>
            </a:r>
            <a:r>
              <a:rPr lang="x-none" sz="2000" b="1" u="sng">
                <a:cs typeface="Times New Roman"/>
              </a:rPr>
              <a:t>přijetí</a:t>
            </a:r>
            <a:r>
              <a:rPr lang="x-none" sz="2000" u="sng">
                <a:cs typeface="Times New Roman"/>
              </a:rPr>
              <a:t>.</a:t>
            </a:r>
            <a:r>
              <a:rPr lang="cs-CZ" sz="2000" dirty="0">
                <a:cs typeface="Times New Roman"/>
              </a:rPr>
              <a:t> </a:t>
            </a:r>
          </a:p>
          <a:p>
            <a:pPr marL="720000" indent="-34290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x-none" sz="2000">
                <a:cs typeface="Times New Roman"/>
              </a:rPr>
              <a:t>Pokud </a:t>
            </a:r>
            <a:r>
              <a:rPr lang="cs-CZ" sz="2000" dirty="0">
                <a:cs typeface="Times New Roman"/>
              </a:rPr>
              <a:t>uchazeč </a:t>
            </a:r>
            <a:r>
              <a:rPr lang="x-none" sz="2000">
                <a:cs typeface="Times New Roman"/>
              </a:rPr>
              <a:t>nestanoví prioritu všech svých zvolených oborů vzdělání</a:t>
            </a:r>
            <a:r>
              <a:rPr lang="cs-CZ" sz="2000" dirty="0">
                <a:cs typeface="Times New Roman"/>
              </a:rPr>
              <a:t> (např. chybně podá novou přihlášku bez oborů vzdělání s TZ nebo nepodá novou přihlášku vůbec)</a:t>
            </a:r>
            <a:r>
              <a:rPr lang="x-none" sz="2000">
                <a:cs typeface="Times New Roman"/>
              </a:rPr>
              <a:t>, má právo stanovit správné pořadí dle priority až do </a:t>
            </a:r>
            <a:r>
              <a:rPr lang="x-none" sz="2000" b="1">
                <a:cs typeface="Times New Roman"/>
              </a:rPr>
              <a:t>15. března 2024 </a:t>
            </a:r>
            <a:r>
              <a:rPr lang="cs-CZ" sz="2000" dirty="0">
                <a:cs typeface="Times New Roman"/>
              </a:rPr>
              <a:t>– o tom je povinen jej prokazatelně informovat ředitel první školy v přihlášce podané k 30. listopadu 2023.</a:t>
            </a:r>
          </a:p>
          <a:p>
            <a:pPr marL="720000" indent="-342900">
              <a:spcAft>
                <a:spcPts val="600"/>
              </a:spcAft>
              <a:buFont typeface="Wingdings" panose="05000000000000000000" pitchFamily="2" charset="2"/>
              <a:buChar char="Ø"/>
              <a:tabLst>
                <a:tab pos="228600" algn="l"/>
              </a:tabLst>
            </a:pPr>
            <a:r>
              <a:rPr lang="x-none" sz="2000">
                <a:cs typeface="Times New Roman"/>
              </a:rPr>
              <a:t>Pokud uchazeč neučiní žádný z uvedených úkonů, ředitel školy s </a:t>
            </a:r>
            <a:r>
              <a:rPr lang="cs-CZ" sz="2000" dirty="0">
                <a:cs typeface="Times New Roman"/>
              </a:rPr>
              <a:t>TZ </a:t>
            </a:r>
            <a:r>
              <a:rPr lang="x-none" sz="2000">
                <a:cs typeface="Times New Roman"/>
              </a:rPr>
              <a:t>uvedené na prvním místě v přihlášce podané </a:t>
            </a:r>
            <a:r>
              <a:rPr lang="cs-CZ" sz="2000" dirty="0">
                <a:cs typeface="Times New Roman"/>
              </a:rPr>
              <a:t>k 30. listopadu 2023 zapíše</a:t>
            </a:r>
            <a:r>
              <a:rPr lang="x-none" sz="2000">
                <a:cs typeface="Times New Roman"/>
              </a:rPr>
              <a:t> uchazeče do </a:t>
            </a:r>
            <a:r>
              <a:rPr lang="cs-CZ" sz="2000" dirty="0">
                <a:cs typeface="Times New Roman"/>
              </a:rPr>
              <a:t>IS</a:t>
            </a:r>
            <a:r>
              <a:rPr lang="x-none" sz="2000">
                <a:cs typeface="Times New Roman"/>
              </a:rPr>
              <a:t> a pořadí škol zachová tak, jak je uvedeno v původní přihlášce</a:t>
            </a:r>
            <a:r>
              <a:rPr lang="cs-CZ" sz="2000" dirty="0">
                <a:cs typeface="Times New Roman"/>
              </a:rPr>
              <a:t>, a to </a:t>
            </a:r>
            <a:r>
              <a:rPr lang="x-none" sz="2000" b="1">
                <a:cs typeface="Times New Roman"/>
              </a:rPr>
              <a:t>2</a:t>
            </a:r>
            <a:r>
              <a:rPr lang="cs-CZ" sz="2000" b="1" dirty="0">
                <a:cs typeface="Times New Roman"/>
              </a:rPr>
              <a:t>7</a:t>
            </a:r>
            <a:r>
              <a:rPr lang="x-none" sz="2000" b="1">
                <a:cs typeface="Times New Roman"/>
              </a:rPr>
              <a:t>.</a:t>
            </a:r>
            <a:r>
              <a:rPr lang="cs-CZ" sz="2000" b="1" dirty="0">
                <a:cs typeface="Times New Roman"/>
              </a:rPr>
              <a:t> </a:t>
            </a:r>
            <a:r>
              <a:rPr lang="x-none" sz="2000" b="1">
                <a:cs typeface="Times New Roman"/>
              </a:rPr>
              <a:t>února 2024</a:t>
            </a:r>
            <a:r>
              <a:rPr lang="cs-CZ" sz="2000" dirty="0">
                <a:cs typeface="Times New Roman"/>
              </a:rPr>
              <a:t>. Pokud následně do 15. března 2024 dojde ke změně pořadí oborů (nikoli oborů samotných), zapíše změnu do IS bez zbytečného odkladu tentýž ředitel.</a:t>
            </a:r>
            <a:endParaRPr lang="cs-CZ" sz="2000" dirty="0"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340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Před podáním přihlášky</a:t>
            </a:r>
          </a:p>
        </p:txBody>
      </p:sp>
      <p:sp>
        <p:nvSpPr>
          <p:cNvPr id="3" name="Volný tvar 2"/>
          <p:cNvSpPr/>
          <p:nvPr/>
        </p:nvSpPr>
        <p:spPr>
          <a:xfrm>
            <a:off x="475450" y="1600200"/>
            <a:ext cx="8229600" cy="4525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52000"/>
            </a:schemeClr>
          </a:solidFill>
          <a:ln w="9360">
            <a:solidFill>
              <a:srgbClr val="7D60A0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Zvážit možnosti žáků (schopnosti, vlohy, zájmy, přednosti, nedostatky, studijní výsledky)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Stanovit si </a:t>
            </a:r>
            <a:r>
              <a:rPr lang="cs-CZ" sz="4400" b="1" dirty="0" err="1"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prioritizaci</a:t>
            </a:r>
            <a:r>
              <a:rPr lang="cs-CZ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!!! – pořadí škol na přihlášce. </a:t>
            </a:r>
            <a:endParaRPr lang="cs-CZ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Vybrat z nabídky oborů (dny otevřených dveří)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3"/>
              </a:rPr>
              <a:t>Dny otevřených dveří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(Google</a:t>
            </a:r>
            <a:r>
              <a:rPr lang="cs-CZ" sz="32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učebna již 28.9.2023 </a:t>
            </a:r>
            <a:r>
              <a:rPr lang="cs-CZ" sz="3200" b="0" i="0" u="none" strike="noStrike" dirty="0" err="1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info</a:t>
            </a:r>
            <a:r>
              <a:rPr lang="cs-CZ" sz="32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z webu)</a:t>
            </a:r>
            <a:endParaRPr lang="cs-CZ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421361" y="116632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Webové stránky</a:t>
            </a:r>
          </a:p>
        </p:txBody>
      </p:sp>
      <p:sp>
        <p:nvSpPr>
          <p:cNvPr id="3" name="Volný tvar 2"/>
          <p:cNvSpPr/>
          <p:nvPr/>
        </p:nvSpPr>
        <p:spPr>
          <a:xfrm>
            <a:off x="251520" y="1052736"/>
            <a:ext cx="8136904" cy="568863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  <a:hlinkClick r:id="rId3"/>
              </a:rPr>
              <a:t>https://www.infoabsolvent.cz/</a:t>
            </a:r>
            <a:endParaRPr lang="cs-CZ" sz="3200" b="1" i="0" u="none" strike="noStrike" baseline="0" dirty="0">
              <a:ln>
                <a:noFill/>
              </a:ln>
              <a:solidFill>
                <a:srgbClr val="FF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4"/>
              </a:rPr>
              <a:t>https://www.mujzivotposkole.cz/</a:t>
            </a:r>
            <a:endParaRPr lang="cs-CZ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lvl="0"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5"/>
              </a:rPr>
              <a:t>https://www.atlasskolstvi.cz/stredni-skoly</a:t>
            </a:r>
            <a:endParaRPr lang="cs-CZ" sz="32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lvl="0"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6"/>
              </a:rPr>
              <a:t>https://www.stredniskoly.cz/seznam-skol/moravskoslezsky-kraj/</a:t>
            </a:r>
            <a:endParaRPr lang="cs-CZ" sz="32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lvl="0"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7"/>
              </a:rPr>
              <a:t>https://www.to-das.cz/kde-cerpat-informace/</a:t>
            </a:r>
            <a:endParaRPr lang="cs-CZ" sz="32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lvl="0">
              <a:spcBef>
                <a:spcPts val="799"/>
              </a:spcBef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8"/>
              </a:rPr>
              <a:t>https://www.to-das.cz/aktualne-prijimaci-zkousky-zmeny-2023-24/</a:t>
            </a:r>
            <a:endParaRPr lang="cs-CZ" sz="32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hlinkClick r:id="rId9"/>
              </a:rPr>
              <a:t>www.prihlaskynastredni.cz</a:t>
            </a:r>
            <a:endParaRPr lang="cs-CZ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Přijímací řízení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4400" b="1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Podmínky- zveřejnění</a:t>
            </a:r>
            <a:endParaRPr lang="cs-CZ" sz="4400" b="1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323528" y="1461234"/>
            <a:ext cx="8229600" cy="528013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BE86"/>
              </a:gs>
              <a:gs pos="100000">
                <a:srgbClr val="FFEBDB"/>
              </a:gs>
            </a:gsLst>
            <a:lin ang="16200000"/>
          </a:gradFill>
          <a:ln w="9360">
            <a:solidFill>
              <a:srgbClr val="F69240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just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O formě přijímacího řízení a hodnocení výsledků (tedy kritéria a podmínky PŘ) </a:t>
            </a:r>
            <a:r>
              <a:rPr lang="cs-CZ" sz="32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rozhoduje ředitel střední školy 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a je povinen je veřejně zpřístupnit:</a:t>
            </a:r>
            <a:r>
              <a:rPr lang="cs-CZ" sz="32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do</a:t>
            </a:r>
            <a:r>
              <a:rPr lang="cs-CZ" sz="32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</a:t>
            </a:r>
            <a:r>
              <a:rPr lang="cs-CZ" sz="32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31.ledna 2024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1" dirty="0"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Najít na webových stránkách daných středních škol a prostudovat. 3-4 stránkový dokument. </a:t>
            </a:r>
            <a:r>
              <a:rPr lang="cs-CZ" sz="2400" dirty="0">
                <a:latin typeface="Calibri" pitchFamily="34"/>
                <a:ea typeface="Microsoft YaHei" pitchFamily="2"/>
                <a:cs typeface="Microsoft YaHei" pitchFamily="2"/>
              </a:rPr>
              <a:t>B</a:t>
            </a:r>
            <a:r>
              <a:rPr lang="cs-CZ" sz="2000" dirty="0">
                <a:latin typeface="Calibri" pitchFamily="34"/>
                <a:ea typeface="Microsoft YaHei" pitchFamily="2"/>
                <a:cs typeface="Microsoft YaHei" pitchFamily="2"/>
              </a:rPr>
              <a:t>ude i v IS (informační systém </a:t>
            </a:r>
            <a:r>
              <a:rPr lang="cs-CZ" sz="2000" dirty="0" err="1">
                <a:latin typeface="Calibri" pitchFamily="34"/>
                <a:ea typeface="Microsoft YaHei" pitchFamily="2"/>
                <a:cs typeface="Microsoft YaHei" pitchFamily="2"/>
              </a:rPr>
              <a:t>Cermatu</a:t>
            </a:r>
            <a:r>
              <a:rPr lang="cs-CZ" sz="2000" dirty="0">
                <a:latin typeface="Calibri" pitchFamily="34"/>
                <a:ea typeface="Microsoft YaHei" pitchFamily="2"/>
                <a:cs typeface="Microsoft YaHei" pitchFamily="2"/>
              </a:rPr>
              <a:t>). Důležité vědět, co která škola vyžaduje (motivační dopisy, výpisy známek z předchozího vzdělání – už není povinné,  zdravotní způsobilost, potvrzení o účasti na soutěžích a olympiádách aj.)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000" i="0" u="none" strike="noStrike" baseline="0" dirty="0">
                <a:ln>
                  <a:noFill/>
                </a:ln>
                <a:latin typeface="Calibri" pitchFamily="34"/>
                <a:ea typeface="Microsoft YaHei" pitchFamily="2"/>
                <a:cs typeface="Microsoft YaHei" pitchFamily="2"/>
              </a:rPr>
              <a:t>Veškeré přílohy se podívají jen v obyčejných kopiích!!!! (</a:t>
            </a:r>
            <a:r>
              <a:rPr lang="cs-CZ" sz="2000" i="0" u="none" strike="noStrike" baseline="0" dirty="0" err="1">
                <a:ln>
                  <a:noFill/>
                </a:ln>
                <a:latin typeface="Calibri" pitchFamily="34"/>
                <a:ea typeface="Microsoft YaHei" pitchFamily="2"/>
                <a:cs typeface="Microsoft YaHei" pitchFamily="2"/>
              </a:rPr>
              <a:t>sken</a:t>
            </a:r>
            <a:r>
              <a:rPr lang="cs-CZ" sz="2000" i="0" u="none" strike="noStrike" baseline="0" dirty="0">
                <a:ln>
                  <a:noFill/>
                </a:ln>
                <a:latin typeface="Calibri" pitchFamily="34"/>
                <a:ea typeface="Microsoft YaHei" pitchFamily="2"/>
                <a:cs typeface="Microsoft YaHei" pitchFamily="2"/>
              </a:rPr>
              <a:t>,</a:t>
            </a:r>
            <a:r>
              <a:rPr lang="cs-CZ" sz="2000" i="0" u="none" strike="noStrike" dirty="0">
                <a:ln>
                  <a:noFill/>
                </a:ln>
                <a:latin typeface="Calibri" pitchFamily="34"/>
                <a:ea typeface="Microsoft YaHei" pitchFamily="2"/>
                <a:cs typeface="Microsoft YaHei" pitchFamily="2"/>
              </a:rPr>
              <a:t> foto</a:t>
            </a:r>
            <a:r>
              <a:rPr lang="cs-CZ" sz="2000" i="0" u="none" strike="noStrike" baseline="0" dirty="0">
                <a:ln>
                  <a:noFill/>
                </a:ln>
                <a:latin typeface="Calibri" pitchFamily="34"/>
                <a:ea typeface="Microsoft YaHei" pitchFamily="2"/>
                <a:cs typeface="Microsoft YaHei" pitchFamily="2"/>
              </a:rPr>
              <a:t>)</a:t>
            </a:r>
          </a:p>
          <a:p>
            <a:pPr marL="0" marR="0" lvl="0" indent="0" algn="just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000" dirty="0">
                <a:latin typeface="Calibri" pitchFamily="34"/>
                <a:ea typeface="Microsoft YaHei" pitchFamily="2"/>
                <a:cs typeface="Microsoft YaHei" pitchFamily="2"/>
              </a:rPr>
              <a:t>Pozor na potvrzení od lékaře!!! Musí být uveden kód a název oboru!!!</a:t>
            </a:r>
            <a:endParaRPr lang="cs-CZ" sz="2000" i="0" u="none" strike="noStrike" baseline="0" dirty="0">
              <a:ln>
                <a:noFill/>
              </a:ln>
              <a:latin typeface="Calibri" pitchFamily="34"/>
              <a:ea typeface="Microsoft YaHei" pitchFamily="2"/>
              <a:cs typeface="Microsoft YaHei" pitchFamily="2"/>
            </a:endParaRPr>
          </a:p>
          <a:p>
            <a:pPr marL="341280" marR="0" lvl="0" indent="-338400" algn="just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41280" algn="l"/>
                <a:tab pos="790199" algn="l"/>
                <a:tab pos="1239479" algn="l"/>
                <a:tab pos="1688760" algn="l"/>
                <a:tab pos="2138040" algn="l"/>
                <a:tab pos="2587320" algn="l"/>
                <a:tab pos="3036600" algn="l"/>
                <a:tab pos="3485880" algn="l"/>
                <a:tab pos="3935160" algn="l"/>
                <a:tab pos="4384439" algn="l"/>
                <a:tab pos="4833720" algn="l"/>
                <a:tab pos="5282999" algn="l"/>
                <a:tab pos="5732280" algn="l"/>
                <a:tab pos="6181560" algn="l"/>
                <a:tab pos="6630840" algn="l"/>
                <a:tab pos="7080120" algn="l"/>
                <a:tab pos="7529400" algn="l"/>
                <a:tab pos="7978680" algn="l"/>
                <a:tab pos="8427959" algn="l"/>
                <a:tab pos="8877240" algn="l"/>
                <a:tab pos="9326520" algn="l"/>
              </a:tabLst>
            </a:pPr>
            <a:endParaRPr lang="cs-CZ" sz="3200" b="1" i="0" u="none" strike="noStrike" baseline="0" dirty="0">
              <a:ln>
                <a:noFill/>
              </a:ln>
              <a:solidFill>
                <a:srgbClr val="FF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728663"/>
            <a:ext cx="8497887" cy="540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5458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332656"/>
            <a:ext cx="8136904" cy="62555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>
              <a:spcBef>
                <a:spcPts val="799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800" b="1" u="sng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Druhé kolo:</a:t>
            </a: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600" b="1" dirty="0">
                <a:ea typeface="Calibri" panose="020F0502020204030204" pitchFamily="34" charset="0"/>
                <a:cs typeface="Times New Roman"/>
              </a:rPr>
              <a:t>Stejně jako kolo první je stanoveno jednotně včetně termínů a počtu přihlášek.</a:t>
            </a:r>
            <a:endParaRPr lang="cs-CZ" sz="1600" dirty="0"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600" dirty="0">
                <a:ea typeface="Calibri" panose="020F0502020204030204" pitchFamily="34" charset="0"/>
                <a:cs typeface="Times New Roman"/>
              </a:rPr>
              <a:t>Přihlášku může podat uchazeč, který</a:t>
            </a:r>
            <a:r>
              <a:rPr lang="cs-CZ" sz="1600" b="1" dirty="0">
                <a:ea typeface="Calibri" panose="020F0502020204030204" pitchFamily="34" charset="0"/>
                <a:cs typeface="Times New Roman"/>
              </a:rPr>
              <a:t> nebyl přijat v prvním kole do žádného oboru vzdělání nebo se vzdal přijetí, a zároveň pokud se hlásí do maturitního oboru vzdělání, tak ji v prvním kole konal. Jednotná zkouška se již nekoná, ale její výsledek se povinně zohledňuje.</a:t>
            </a:r>
            <a:endParaRPr lang="cs-CZ" sz="1600" dirty="0"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600" dirty="0">
                <a:ea typeface="Calibri" panose="020F0502020204030204" pitchFamily="34" charset="0"/>
                <a:cs typeface="Times New Roman"/>
              </a:rPr>
              <a:t>Ředitel školy jej  může vyhlásit</a:t>
            </a:r>
            <a:r>
              <a:rPr lang="cs-CZ" sz="1600" b="1" dirty="0">
                <a:ea typeface="Calibri" panose="020F0502020204030204" pitchFamily="34" charset="0"/>
                <a:cs typeface="Times New Roman"/>
              </a:rPr>
              <a:t> </a:t>
            </a:r>
            <a:r>
              <a:rPr lang="cs-CZ" sz="1600" dirty="0">
                <a:ea typeface="Calibri" panose="020F0502020204030204" pitchFamily="34" charset="0"/>
                <a:cs typeface="Times New Roman"/>
              </a:rPr>
              <a:t>do</a:t>
            </a:r>
            <a:r>
              <a:rPr lang="cs-CZ" sz="1600" b="1" dirty="0">
                <a:ea typeface="Calibri" panose="020F0502020204030204" pitchFamily="34" charset="0"/>
                <a:cs typeface="Times New Roman"/>
              </a:rPr>
              <a:t> 18. května </a:t>
            </a:r>
            <a:r>
              <a:rPr lang="cs-CZ" sz="1600" dirty="0">
                <a:ea typeface="Calibri" panose="020F0502020204030204" pitchFamily="34" charset="0"/>
                <a:cs typeface="Times New Roman"/>
              </a:rPr>
              <a:t>včetně údajů jako v kole prvním a obdobně všechny údaje zadá do IS, ovšem kromě uvedení maximálního počtu uchazečů pro účely konání jednotné zkoušky. </a:t>
            </a:r>
            <a:endParaRPr lang="cs-CZ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600" dirty="0">
                <a:ea typeface="Calibri" panose="020F0502020204030204" pitchFamily="34" charset="0"/>
                <a:cs typeface="Times New Roman"/>
              </a:rPr>
              <a:t>Termín pro podání přihlášky je </a:t>
            </a:r>
            <a:r>
              <a:rPr lang="cs-CZ" sz="1600" b="1" dirty="0">
                <a:ea typeface="Calibri" panose="020F0502020204030204" pitchFamily="34" charset="0"/>
                <a:cs typeface="Times New Roman"/>
              </a:rPr>
              <a:t>24. května.</a:t>
            </a:r>
            <a:endParaRPr lang="cs-CZ" sz="1600" dirty="0"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600" dirty="0">
                <a:ea typeface="Calibri" panose="020F0502020204030204" pitchFamily="34" charset="0"/>
                <a:cs typeface="Times New Roman"/>
              </a:rPr>
              <a:t>Řádný termín školní přijímací zkoušky a talentové zkoušky se koná v </a:t>
            </a:r>
            <a:r>
              <a:rPr lang="cs-CZ" sz="1600" b="1" dirty="0">
                <a:ea typeface="Calibri" panose="020F0502020204030204" pitchFamily="34" charset="0"/>
                <a:cs typeface="Times New Roman"/>
              </a:rPr>
              <a:t>pracovních dnech </a:t>
            </a:r>
            <a:br>
              <a:rPr lang="cs-CZ" sz="1600" b="1" dirty="0">
                <a:ea typeface="Calibri" panose="020F0502020204030204" pitchFamily="34" charset="0"/>
                <a:cs typeface="Times New Roman"/>
              </a:rPr>
            </a:br>
            <a:r>
              <a:rPr lang="cs-CZ" sz="1600" b="1" dirty="0">
                <a:ea typeface="Calibri" panose="020F0502020204030204" pitchFamily="34" charset="0"/>
                <a:cs typeface="Times New Roman"/>
              </a:rPr>
              <a:t>od 8. do 12. června. Stanoví se jeden řádný termín školní zkoušky, náhradní termín se nekoná.</a:t>
            </a:r>
            <a:endParaRPr lang="cs-CZ" sz="1600" dirty="0">
              <a:ea typeface="Calibri" panose="020F0502020204030204" pitchFamily="34" charset="0"/>
              <a:cs typeface="Times New Roman"/>
            </a:endParaRP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1600" dirty="0">
                <a:ea typeface="Calibri" panose="020F0502020204030204" pitchFamily="34" charset="0"/>
                <a:cs typeface="Times New Roman"/>
              </a:rPr>
              <a:t>Centrum zpřístupní škole výsledky jednotné zkoušky v elektronickém systému</a:t>
            </a:r>
            <a:r>
              <a:rPr lang="cs-CZ" sz="1600" b="1" dirty="0">
                <a:ea typeface="Calibri" panose="020F0502020204030204" pitchFamily="34" charset="0"/>
                <a:cs typeface="Times New Roman"/>
              </a:rPr>
              <a:t> 13. června.</a:t>
            </a:r>
          </a:p>
          <a:p>
            <a:pPr marL="320040" lvl="0" indent="-320040">
              <a:spcBef>
                <a:spcPts val="300"/>
              </a:spcBef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/>
              </a:rPr>
              <a:t>Pokud nekonal student JPZ v prvním kole a chce se přihlásit do maturitního oboru v druhém kole – není to možné. Musí počkat až do třetího kola. </a:t>
            </a:r>
            <a:endParaRPr lang="cs-CZ" b="1" u="sng" dirty="0">
              <a:solidFill>
                <a:srgbClr val="FF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04246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olný tvar 2"/>
          <p:cNvSpPr/>
          <p:nvPr/>
        </p:nvSpPr>
        <p:spPr>
          <a:xfrm>
            <a:off x="179512" y="404664"/>
            <a:ext cx="8352928" cy="60486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FFA2A1"/>
              </a:gs>
              <a:gs pos="100000">
                <a:srgbClr val="FFE5E5"/>
              </a:gs>
            </a:gsLst>
            <a:lin ang="16200000"/>
          </a:gradFill>
          <a:ln w="9360">
            <a:solidFill>
              <a:srgbClr val="BE4B48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338040" marR="0" lvl="0" indent="-33804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38040" algn="l"/>
                <a:tab pos="786959" algn="l"/>
                <a:tab pos="1236239" algn="l"/>
                <a:tab pos="1685520" algn="l"/>
                <a:tab pos="2134800" algn="l"/>
                <a:tab pos="2584080" algn="l"/>
                <a:tab pos="3033360" algn="l"/>
                <a:tab pos="3482640" algn="l"/>
                <a:tab pos="3931920" algn="l"/>
                <a:tab pos="4381199" algn="l"/>
                <a:tab pos="4830480" algn="l"/>
                <a:tab pos="5279759" algn="l"/>
                <a:tab pos="5729040" algn="l"/>
                <a:tab pos="6178320" algn="l"/>
                <a:tab pos="6627600" algn="l"/>
                <a:tab pos="7076880" algn="l"/>
                <a:tab pos="7526160" algn="l"/>
                <a:tab pos="7975440" algn="l"/>
                <a:tab pos="8424719" algn="l"/>
                <a:tab pos="8874000" algn="l"/>
                <a:tab pos="9323280" algn="l"/>
              </a:tabLst>
            </a:pPr>
            <a:r>
              <a:rPr lang="cs-CZ" sz="48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Třetí a další kola:</a:t>
            </a: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b="1" dirty="0">
                <a:ea typeface="Calibri" panose="020F0502020204030204" pitchFamily="34" charset="0"/>
                <a:cs typeface="Times New Roman"/>
              </a:rPr>
              <a:t>Ředitel školy vyhlásí kritéria včetně všech údajů jako v kole druhém a zadá je do IS. </a:t>
            </a:r>
            <a:br>
              <a:rPr lang="cs-CZ" sz="2000" b="1" dirty="0">
                <a:ea typeface="Calibri" panose="020F0502020204030204" pitchFamily="34" charset="0"/>
                <a:cs typeface="Times New Roman"/>
              </a:rPr>
            </a:br>
            <a:r>
              <a:rPr lang="cs-CZ" sz="2000" b="1" dirty="0">
                <a:ea typeface="Calibri" panose="020F0502020204030204" pitchFamily="34" charset="0"/>
                <a:cs typeface="Times New Roman"/>
              </a:rPr>
              <a:t>Navíc do IS zadá termín pro podání přihlášky v daném kole.  </a:t>
            </a:r>
            <a:endParaRPr lang="cs-CZ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dirty="0">
                <a:ea typeface="Calibri" panose="020F0502020204030204" pitchFamily="34" charset="0"/>
                <a:cs typeface="Times New Roman"/>
              </a:rPr>
              <a:t>Termín pro odevzdání přihlášek v každém dalším kole může ředitel stanovit nejdříve </a:t>
            </a:r>
            <a:br>
              <a:rPr lang="cs-CZ" sz="2000" dirty="0">
                <a:ea typeface="Calibri" panose="020F0502020204030204" pitchFamily="34" charset="0"/>
                <a:cs typeface="Times New Roman"/>
              </a:rPr>
            </a:br>
            <a:r>
              <a:rPr lang="cs-CZ" sz="2000" b="1" dirty="0">
                <a:ea typeface="Calibri" panose="020F0502020204030204" pitchFamily="34" charset="0"/>
                <a:cs typeface="Times New Roman"/>
              </a:rPr>
              <a:t>na 7. den od vydání všech rozhodnutí v kole předchozím.</a:t>
            </a:r>
            <a:endParaRPr lang="cs-CZ" sz="2000" dirty="0">
              <a:ea typeface="Calibri" panose="020F0502020204030204" pitchFamily="34" charset="0"/>
              <a:cs typeface="Times New Roman"/>
            </a:endParaRPr>
          </a:p>
          <a:p>
            <a:pPr marL="32004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dirty="0">
                <a:ea typeface="Calibri" panose="020F0502020204030204" pitchFamily="34" charset="0"/>
                <a:cs typeface="Times New Roman"/>
              </a:rPr>
              <a:t>Počet přihlášek je neomezený, přihlášky lze podávat pouze na tiskopisu. Na jeden tiskopis </a:t>
            </a:r>
            <a:br>
              <a:rPr lang="cs-CZ" sz="2000" dirty="0">
                <a:ea typeface="Calibri" panose="020F0502020204030204" pitchFamily="34" charset="0"/>
                <a:cs typeface="Times New Roman"/>
              </a:rPr>
            </a:br>
            <a:r>
              <a:rPr lang="cs-CZ" sz="2000" dirty="0">
                <a:ea typeface="Calibri" panose="020F0502020204030204" pitchFamily="34" charset="0"/>
                <a:cs typeface="Times New Roman"/>
              </a:rPr>
              <a:t>se uvádí pouze jedna škola, možno i více oborů, ale bez </a:t>
            </a:r>
            <a:r>
              <a:rPr lang="cs-CZ" sz="2000" dirty="0" err="1">
                <a:ea typeface="Calibri" panose="020F0502020204030204" pitchFamily="34" charset="0"/>
                <a:cs typeface="Times New Roman"/>
              </a:rPr>
              <a:t>prioritizace</a:t>
            </a:r>
            <a:r>
              <a:rPr lang="cs-CZ" sz="2000" dirty="0">
                <a:ea typeface="Calibri" panose="020F0502020204030204" pitchFamily="34" charset="0"/>
                <a:cs typeface="Times New Roman"/>
              </a:rPr>
              <a:t>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dirty="0">
                <a:ea typeface="Calibri" panose="020F0502020204030204" pitchFamily="34" charset="0"/>
                <a:cs typeface="Times New Roman"/>
              </a:rPr>
              <a:t>Výsledky jednotné zkoušky se nemusí povinně zohledňovat. Pokud se zohledňují, určí ředitel školy náhradní způsob hodnocení u uchazečů, kteří ji nekonali.</a:t>
            </a:r>
          </a:p>
          <a:p>
            <a:pPr marL="320040" lvl="0" indent="-320040">
              <a:spcAft>
                <a:spcPts val="1500"/>
              </a:spcAft>
              <a:buFont typeface="Symbol" panose="05050102010706020507" pitchFamily="18" charset="2"/>
              <a:buChar char=""/>
              <a:tabLst>
                <a:tab pos="228600" algn="l"/>
              </a:tabLst>
            </a:pPr>
            <a:r>
              <a:rPr lang="cs-CZ" sz="2000" b="1" dirty="0">
                <a:ea typeface="Calibri" panose="020F0502020204030204" pitchFamily="34" charset="0"/>
                <a:cs typeface="Times New Roman"/>
              </a:rPr>
              <a:t>Rozhodnutí o přijetí i nepřijetí se vyhotovují v písemné formě. Rozhodnutí o přijetí obsahují část výrokovou, odůvodnění </a:t>
            </a:r>
            <a:r>
              <a:rPr lang="cs-CZ" sz="2000" dirty="0">
                <a:ea typeface="Calibri" panose="020F0502020204030204" pitchFamily="34" charset="0"/>
                <a:cs typeface="Times New Roman"/>
              </a:rPr>
              <a:t>(pouze u negativního rozhodnutí) </a:t>
            </a:r>
            <a:r>
              <a:rPr lang="cs-CZ" sz="2000" b="1" dirty="0">
                <a:ea typeface="Calibri" panose="020F0502020204030204" pitchFamily="34" charset="0"/>
                <a:cs typeface="Times New Roman"/>
              </a:rPr>
              <a:t>a poučení.</a:t>
            </a:r>
            <a:endParaRPr lang="cs-CZ" sz="2000" dirty="0">
              <a:ea typeface="Calibri" panose="020F0502020204030204" pitchFamily="34" charset="0"/>
              <a:cs typeface="Times New Roman"/>
            </a:endParaRPr>
          </a:p>
          <a:p>
            <a:pPr marL="338040" marR="0" lvl="0" indent="-338040" algn="l" rtl="0" hangingPunct="1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None/>
              <a:tabLst>
                <a:tab pos="338040" algn="l"/>
                <a:tab pos="786959" algn="l"/>
                <a:tab pos="1236239" algn="l"/>
                <a:tab pos="1685520" algn="l"/>
                <a:tab pos="2134800" algn="l"/>
                <a:tab pos="2584080" algn="l"/>
                <a:tab pos="3033360" algn="l"/>
                <a:tab pos="3482640" algn="l"/>
                <a:tab pos="3931920" algn="l"/>
                <a:tab pos="4381199" algn="l"/>
                <a:tab pos="4830480" algn="l"/>
                <a:tab pos="5279759" algn="l"/>
                <a:tab pos="5729040" algn="l"/>
                <a:tab pos="6178320" algn="l"/>
                <a:tab pos="6627600" algn="l"/>
                <a:tab pos="7076880" algn="l"/>
                <a:tab pos="7526160" algn="l"/>
                <a:tab pos="7975440" algn="l"/>
                <a:tab pos="8424719" algn="l"/>
                <a:tab pos="8874000" algn="l"/>
                <a:tab pos="9323280" algn="l"/>
              </a:tabLst>
            </a:pPr>
            <a:endParaRPr lang="cs-CZ" sz="20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6672"/>
            <a:ext cx="8064896" cy="6078587"/>
          </a:xfrm>
          <a:prstGeom prst="rect">
            <a:avLst/>
          </a:prstGeom>
          <a:solidFill>
            <a:schemeClr val="accent1">
              <a:lumMod val="40000"/>
              <a:lumOff val="60000"/>
              <a:alpha val="79000"/>
            </a:schemeClr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1500"/>
              </a:spcAft>
              <a:tabLst>
                <a:tab pos="228600" algn="l"/>
              </a:tabLst>
            </a:pPr>
            <a:r>
              <a:rPr lang="cs-CZ" sz="2800" b="1" dirty="0">
                <a:ea typeface="Calibri"/>
                <a:cs typeface="Calibri"/>
              </a:rPr>
              <a:t>Přijatý uchazeč je povinen do 7 dnů ode dne oznámení rozhodnutí potvrdit svůj úmysl vzdělávat se v daném oboru vzdělání, a to pouze v jednom oboru vzdělání. </a:t>
            </a:r>
            <a:r>
              <a:rPr lang="cs-CZ" sz="2800" dirty="0">
                <a:ea typeface="Calibri"/>
                <a:cs typeface="Calibri"/>
              </a:rPr>
              <a:t>Ředitel následně do dvou pracovních dnů předá tuto informaci do IS. </a:t>
            </a: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800" b="1" dirty="0">
                <a:ea typeface="Calibri"/>
                <a:cs typeface="Calibri"/>
              </a:rPr>
              <a:t>Neobsahuje-li IS údaje o uchazeči, zadá je do IS ředitel školy, kam byl uchazeč přijat, spolu s informací, </a:t>
            </a:r>
            <a:br>
              <a:rPr lang="cs-CZ" sz="2800" b="1" dirty="0">
                <a:ea typeface="Calibri"/>
                <a:cs typeface="Calibri"/>
              </a:rPr>
            </a:br>
            <a:r>
              <a:rPr lang="cs-CZ" sz="2800" b="1" dirty="0">
                <a:ea typeface="Calibri"/>
                <a:cs typeface="Calibri"/>
              </a:rPr>
              <a:t>že byl přijat.</a:t>
            </a:r>
          </a:p>
          <a:p>
            <a:pPr marL="320040" indent="-320040">
              <a:spcAft>
                <a:spcPts val="1500"/>
              </a:spcAft>
              <a:buFont typeface="Symbol,Sans-Serif" panose="05050102010706020507" pitchFamily="18" charset="2"/>
              <a:buChar char=""/>
              <a:tabLst>
                <a:tab pos="228600" algn="l"/>
              </a:tabLst>
            </a:pPr>
            <a:r>
              <a:rPr lang="cs-CZ" sz="2800" dirty="0">
                <a:ea typeface="Calibri"/>
                <a:cs typeface="Calibri"/>
              </a:rPr>
              <a:t>Vzdáním se práva na přijetí do oboru vzdělání, kde uchazeč potvrdil svůj úmysl vzdělávat se, vzniká uchazeči možnost potvrdit svůj úmysl v jiném oboru vzdělání, a to i v tomtéž kole.</a:t>
            </a:r>
          </a:p>
        </p:txBody>
      </p:sp>
    </p:spTree>
    <p:extLst>
      <p:ext uri="{BB962C8B-B14F-4D97-AF65-F5344CB8AC3E}">
        <p14:creationId xmlns:p14="http://schemas.microsoft.com/office/powerpoint/2010/main" val="4561517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764704"/>
            <a:ext cx="68441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/>
              <a:t>Dotazy: </a:t>
            </a:r>
          </a:p>
          <a:p>
            <a:r>
              <a:rPr lang="cs-CZ" sz="5400" b="1" dirty="0"/>
              <a:t>k.trnkova@zs-srbska.cz</a:t>
            </a: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B2F16CF9-9223-EF39-C974-0E28CFA0380F}"/>
              </a:ext>
            </a:extLst>
          </p:cNvPr>
          <p:cNvSpPr txBox="1"/>
          <p:nvPr/>
        </p:nvSpPr>
        <p:spPr>
          <a:xfrm>
            <a:off x="2843808" y="5805264"/>
            <a:ext cx="5804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43369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457200" y="274680"/>
            <a:ext cx="8229600" cy="1143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5400" b="1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Přihlášky</a:t>
            </a:r>
            <a:r>
              <a:rPr lang="cs-CZ" sz="5400" b="1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</a:t>
            </a:r>
            <a:endParaRPr lang="cs-CZ" sz="4400" b="1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457200" y="1589852"/>
            <a:ext cx="8229600" cy="42874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360">
            <a:solidFill>
              <a:srgbClr val="46AAC5"/>
            </a:solidFill>
            <a:prstDash val="solid"/>
            <a:miter/>
          </a:ln>
          <a:effectLst>
            <a:outerShdw dist="20160" dir="5400000" algn="tl">
              <a:srgbClr val="000000">
                <a:alpha val="38000"/>
              </a:srgbClr>
            </a:outerShdw>
          </a:effectLst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FF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3200" b="1" dirty="0">
              <a:solidFill>
                <a:srgbClr val="FF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FF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3200" b="1" dirty="0"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Od 1. února</a:t>
            </a:r>
            <a:r>
              <a:rPr lang="cs-CZ" sz="3200" b="1" i="0" u="none" strike="noStrike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 (ne dříve) do 20. února </a:t>
            </a:r>
            <a:r>
              <a:rPr lang="cs-CZ" sz="32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Calibri" pitchFamily="34"/>
                <a:ea typeface="Microsoft YaHei" pitchFamily="2"/>
                <a:cs typeface="Microsoft YaHei" pitchFamily="2"/>
              </a:rPr>
              <a:t>- 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termín odevzdání přihlášky ke studiu na střední škole u všech oborů (s talentovou</a:t>
            </a:r>
            <a:r>
              <a:rPr lang="cs-CZ" sz="3200" b="0" i="0" u="none" strike="noStrike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zkouškou i bez)</a:t>
            </a:r>
            <a:r>
              <a:rPr lang="cs-CZ" sz="32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 </a:t>
            </a:r>
          </a:p>
          <a:p>
            <a:pPr marL="0" marR="0" lvl="0" indent="0" algn="just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20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algn="just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cs-CZ" sz="2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</a:rPr>
              <a:t>MŠMT slibuje od ledna spustit masovou informační kampaň pro rodiče pomocí letáků, metodiky, video návodů v české televizi…..</a:t>
            </a:r>
            <a:r>
              <a:rPr lang="cs-CZ" sz="2000" dirty="0">
                <a:solidFill>
                  <a:srgbClr val="000000"/>
                </a:solidFill>
                <a:latin typeface="Calibri" pitchFamily="34"/>
                <a:ea typeface="Microsoft YaHei" pitchFamily="2"/>
                <a:cs typeface="Microsoft YaHei" pitchFamily="2"/>
                <a:sym typeface="Wingdings" panose="05000000000000000000" pitchFamily="2" charset="2"/>
              </a:rPr>
              <a:t> - viz odkazy na Google učebně.</a:t>
            </a:r>
            <a:endParaRPr lang="cs-CZ" sz="20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20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just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20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2000" dirty="0"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  <a:p>
            <a:pPr marL="0" marR="0" lvl="0" indent="0" algn="l" rtl="0" hangingPunct="1">
              <a:lnSpc>
                <a:spcPct val="9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cs-CZ" sz="3200" b="0" i="0" u="none" strike="noStrike" baseline="0" dirty="0">
              <a:ln>
                <a:noFill/>
              </a:ln>
              <a:solidFill>
                <a:srgbClr val="000000"/>
              </a:solidFill>
              <a:latin typeface="Calibri" pitchFamily="34"/>
              <a:ea typeface="Microsoft YaHei" pitchFamily="2"/>
              <a:cs typeface="Microsoft YaHe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3721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836712"/>
            <a:ext cx="8280920" cy="5262979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wrap="square">
            <a:spAutoFit/>
          </a:bodyPr>
          <a:lstStyle/>
          <a:p>
            <a:pPr fontAlgn="base"/>
            <a:r>
              <a:rPr lang="cs-CZ" sz="2400" b="1" dirty="0"/>
              <a:t>a) </a:t>
            </a:r>
            <a:r>
              <a:rPr lang="cs-CZ" sz="2400" b="1" dirty="0">
                <a:hlinkClick r:id="rId2"/>
              </a:rPr>
              <a:t>ELEKTRONICKY</a:t>
            </a:r>
            <a:endParaRPr lang="cs-CZ" sz="2400" b="1" dirty="0"/>
          </a:p>
          <a:p>
            <a:pPr fontAlgn="base"/>
            <a:r>
              <a:rPr lang="cs-CZ" sz="2400" dirty="0"/>
              <a:t>online v </a:t>
            </a:r>
            <a:r>
              <a:rPr lang="cs-CZ" sz="2400" dirty="0">
                <a:hlinkClick r:id="rId3"/>
              </a:rPr>
              <a:t>systému DIPSY</a:t>
            </a:r>
            <a:r>
              <a:rPr lang="cs-CZ" sz="2400" dirty="0"/>
              <a:t> pomocí ověřené </a:t>
            </a:r>
            <a:r>
              <a:rPr lang="cs-CZ" sz="2400" dirty="0">
                <a:hlinkClick r:id="rId4"/>
              </a:rPr>
              <a:t>elektronické identity</a:t>
            </a:r>
            <a:r>
              <a:rPr lang="cs-CZ" sz="2400" dirty="0"/>
              <a:t> (</a:t>
            </a:r>
            <a:r>
              <a:rPr lang="cs-CZ" sz="2400" dirty="0">
                <a:hlinkClick r:id="rId5"/>
              </a:rPr>
              <a:t>Mobilní klíč </a:t>
            </a:r>
            <a:r>
              <a:rPr lang="cs-CZ" sz="2400" dirty="0" err="1">
                <a:hlinkClick r:id="rId5"/>
              </a:rPr>
              <a:t>eGovernmentu</a:t>
            </a:r>
            <a:r>
              <a:rPr lang="cs-CZ" sz="2400" dirty="0"/>
              <a:t> nebo Bankovní identita)</a:t>
            </a:r>
          </a:p>
          <a:p>
            <a:pPr fontAlgn="base"/>
            <a:r>
              <a:rPr lang="cs-CZ" sz="2400" dirty="0"/>
              <a:t>pokud ještě nemáte svou e-</a:t>
            </a:r>
            <a:r>
              <a:rPr lang="cs-CZ" sz="2400" dirty="0" err="1"/>
              <a:t>indentitu</a:t>
            </a:r>
            <a:r>
              <a:rPr lang="cs-CZ" sz="2400" dirty="0"/>
              <a:t>, doporučujeme si ji </a:t>
            </a:r>
            <a:r>
              <a:rPr lang="cs-CZ" sz="2400" b="1" dirty="0"/>
              <a:t>zřídit co nejdříve</a:t>
            </a:r>
            <a:endParaRPr lang="cs-CZ" sz="2400" dirty="0"/>
          </a:p>
          <a:p>
            <a:pPr fontAlgn="base"/>
            <a:r>
              <a:rPr lang="cs-CZ" sz="2400" b="1" dirty="0"/>
              <a:t>b) </a:t>
            </a:r>
            <a:r>
              <a:rPr lang="cs-CZ" sz="2400" b="1" dirty="0">
                <a:hlinkClick r:id="rId6"/>
              </a:rPr>
              <a:t>VÝPISEM ZE SYSTÉMU</a:t>
            </a:r>
            <a:endParaRPr lang="cs-CZ" sz="2400" b="1" dirty="0"/>
          </a:p>
          <a:p>
            <a:pPr fontAlgn="base"/>
            <a:r>
              <a:rPr lang="cs-CZ" sz="2400" dirty="0"/>
              <a:t>v online systému vyplníte přihlášku, tu vytisknete, podepíšete a podáte v papírové formě na všechny školy</a:t>
            </a:r>
          </a:p>
          <a:p>
            <a:pPr fontAlgn="base"/>
            <a:r>
              <a:rPr lang="cs-CZ" sz="2400" dirty="0"/>
              <a:t>přílohy nahrajete do systému</a:t>
            </a:r>
          </a:p>
          <a:p>
            <a:pPr fontAlgn="base"/>
            <a:r>
              <a:rPr lang="cs-CZ" sz="2400" b="1" dirty="0"/>
              <a:t>c) </a:t>
            </a:r>
            <a:r>
              <a:rPr lang="cs-CZ" sz="2400" b="1" dirty="0">
                <a:hlinkClick r:id="rId7"/>
              </a:rPr>
              <a:t>NA PAPÍROVÉM TISKOPISU</a:t>
            </a:r>
            <a:endParaRPr lang="cs-CZ" sz="2400" b="1" dirty="0"/>
          </a:p>
          <a:p>
            <a:pPr fontAlgn="base"/>
            <a:r>
              <a:rPr lang="cs-CZ" sz="2400" dirty="0"/>
              <a:t>pomocí </a:t>
            </a:r>
            <a:r>
              <a:rPr lang="cs-CZ" sz="2400" dirty="0">
                <a:hlinkClick r:id="rId8"/>
              </a:rPr>
              <a:t>nového tiskopisu přihlášky</a:t>
            </a:r>
            <a:r>
              <a:rPr lang="cs-CZ" sz="2400" dirty="0"/>
              <a:t> a papírových příloh, jako v předchozích letech</a:t>
            </a:r>
          </a:p>
          <a:p>
            <a:pPr fontAlgn="base"/>
            <a:r>
              <a:rPr lang="cs-CZ" sz="2400" dirty="0"/>
              <a:t>nedoporučujeme: příliš papírů a administrativní zátěže pro vás i školy</a:t>
            </a:r>
          </a:p>
        </p:txBody>
      </p:sp>
    </p:spTree>
    <p:extLst>
      <p:ext uri="{BB962C8B-B14F-4D97-AF65-F5344CB8AC3E}">
        <p14:creationId xmlns:p14="http://schemas.microsoft.com/office/powerpoint/2010/main" val="271155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8224920" cy="485349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fontAlgn="base"/>
            <a:r>
              <a:rPr lang="cs-CZ" sz="2000" dirty="0"/>
              <a:t>Online přihlášku podáte </a:t>
            </a:r>
            <a:r>
              <a:rPr lang="cs-CZ" sz="2000" b="1" dirty="0"/>
              <a:t>jednoduše za pár minut</a:t>
            </a:r>
            <a:r>
              <a:rPr lang="cs-CZ" sz="2000" dirty="0"/>
              <a:t> v těchto pěti krocích:</a:t>
            </a:r>
          </a:p>
          <a:p>
            <a:pPr fontAlgn="base"/>
            <a:endParaRPr lang="cs-CZ" sz="2000" dirty="0"/>
          </a:p>
          <a:p>
            <a:pPr fontAlgn="base"/>
            <a:r>
              <a:rPr lang="cs-CZ" sz="2000" dirty="0"/>
              <a:t>Přihlásíte se do </a:t>
            </a:r>
            <a:r>
              <a:rPr lang="cs-CZ" sz="2000" dirty="0">
                <a:hlinkClick r:id="rId2"/>
              </a:rPr>
              <a:t>systému DIPSY</a:t>
            </a:r>
            <a:r>
              <a:rPr lang="cs-CZ" sz="2000" dirty="0"/>
              <a:t> a </a:t>
            </a:r>
            <a:r>
              <a:rPr lang="cs-CZ" sz="2000" b="1" dirty="0"/>
              <a:t>vyberete své dítě</a:t>
            </a:r>
            <a:r>
              <a:rPr lang="cs-CZ" sz="2000" dirty="0"/>
              <a:t> (systém je napojen na registr obyvatel a bude přístupný od 15. ledna).</a:t>
            </a:r>
          </a:p>
          <a:p>
            <a:pPr fontAlgn="base"/>
            <a:r>
              <a:rPr lang="cs-CZ" sz="2000" dirty="0"/>
              <a:t>Vyberete </a:t>
            </a:r>
            <a:r>
              <a:rPr lang="cs-CZ" sz="2000" b="1" dirty="0"/>
              <a:t>3 obory bez talentové zkoušky</a:t>
            </a:r>
            <a:r>
              <a:rPr lang="cs-CZ" sz="2000" dirty="0"/>
              <a:t>, kam se chcete hlásit (kompletní </a:t>
            </a:r>
            <a:r>
              <a:rPr lang="cs-CZ" sz="2000" dirty="0" err="1"/>
              <a:t>info</a:t>
            </a:r>
            <a:r>
              <a:rPr lang="cs-CZ" sz="2000" dirty="0"/>
              <a:t> o oborech je v systému).</a:t>
            </a:r>
          </a:p>
          <a:p>
            <a:pPr fontAlgn="base"/>
            <a:r>
              <a:rPr lang="cs-CZ" sz="2000" dirty="0"/>
              <a:t>Obory vyberete </a:t>
            </a:r>
            <a:r>
              <a:rPr lang="cs-CZ" sz="2000" b="1" dirty="0"/>
              <a:t>v pořadí dle priority</a:t>
            </a:r>
            <a:r>
              <a:rPr lang="cs-CZ" sz="2000" dirty="0"/>
              <a:t> (1. místo obor, kam se chcete dostat nejvíce).</a:t>
            </a:r>
          </a:p>
          <a:p>
            <a:pPr fontAlgn="base"/>
            <a:r>
              <a:rPr lang="cs-CZ" sz="2000" b="1" dirty="0"/>
              <a:t>Nahrajete přílohy</a:t>
            </a:r>
            <a:r>
              <a:rPr lang="cs-CZ" sz="2000" dirty="0"/>
              <a:t> jako fotky nebo skeny. V systému uvidíte, jaké přílohy škola pro daný obor požaduje.</a:t>
            </a:r>
          </a:p>
          <a:p>
            <a:pPr fontAlgn="base"/>
            <a:r>
              <a:rPr lang="cs-CZ" sz="2000" b="1" dirty="0"/>
              <a:t>Potvrdíte odeslání přihlášek</a:t>
            </a:r>
            <a:r>
              <a:rPr lang="cs-CZ" sz="2000" dirty="0"/>
              <a:t> a přijde vám e-mailové potvrzení, že jste přihlášky podali. </a:t>
            </a:r>
            <a:r>
              <a:rPr lang="cs-CZ" sz="2000" b="1" dirty="0"/>
              <a:t>Přihlášky musíte podat do 20. února 2024.</a:t>
            </a:r>
            <a:endParaRPr lang="cs-CZ" sz="2000" dirty="0"/>
          </a:p>
          <a:p>
            <a:br>
              <a:rPr lang="cs-CZ" sz="20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941545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cs-CZ" b="1" dirty="0"/>
              <a:t>Výhody online podání přihlášky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  <a:alpha val="72000"/>
            </a:schemeClr>
          </a:solidFill>
        </p:spPr>
        <p:txBody>
          <a:bodyPr/>
          <a:lstStyle/>
          <a:p>
            <a:pPr fontAlgn="base"/>
            <a:r>
              <a:rPr lang="cs-CZ" sz="2400" b="1" dirty="0"/>
              <a:t>nic nevyplňujete:</a:t>
            </a:r>
            <a:r>
              <a:rPr lang="cs-CZ" sz="2400" dirty="0"/>
              <a:t> výběr žáka i školy přímo v systému</a:t>
            </a:r>
          </a:p>
          <a:p>
            <a:pPr fontAlgn="base"/>
            <a:r>
              <a:rPr lang="cs-CZ" sz="2400" b="1" dirty="0"/>
              <a:t>informace v systému na jednom místě:</a:t>
            </a:r>
            <a:r>
              <a:rPr lang="cs-CZ" sz="2400" dirty="0"/>
              <a:t> o škole, podmínkách přijetí i počtu přihlášených letos i v minulosti</a:t>
            </a:r>
          </a:p>
          <a:p>
            <a:pPr fontAlgn="base"/>
            <a:r>
              <a:rPr lang="cs-CZ" sz="2400" b="1" dirty="0"/>
              <a:t>editace přihlášky:</a:t>
            </a:r>
            <a:r>
              <a:rPr lang="cs-CZ" sz="2400" dirty="0"/>
              <a:t> můžete jí rozpracovat a později se k ní vrátit</a:t>
            </a:r>
          </a:p>
          <a:p>
            <a:pPr fontAlgn="base"/>
            <a:r>
              <a:rPr lang="cs-CZ" sz="2400" b="1" dirty="0"/>
              <a:t>přílohy v kopiích:</a:t>
            </a:r>
            <a:r>
              <a:rPr lang="cs-CZ" sz="2400" dirty="0"/>
              <a:t> nahrajete jednoduše do systému jako fotky či </a:t>
            </a:r>
            <a:r>
              <a:rPr lang="cs-CZ" sz="2400" dirty="0" err="1"/>
              <a:t>skeny</a:t>
            </a:r>
            <a:endParaRPr lang="cs-CZ" sz="2400" dirty="0"/>
          </a:p>
          <a:p>
            <a:pPr fontAlgn="base"/>
            <a:r>
              <a:rPr lang="cs-CZ" sz="2400" b="1" dirty="0"/>
              <a:t>pozvánka k přijímačkám elektronicky:</a:t>
            </a:r>
            <a:r>
              <a:rPr lang="cs-CZ" sz="2400" dirty="0"/>
              <a:t> i další komunikace se školou přes systém</a:t>
            </a:r>
          </a:p>
          <a:p>
            <a:pPr fontAlgn="base"/>
            <a:r>
              <a:rPr lang="cs-CZ" sz="2400" b="1" dirty="0"/>
              <a:t>hned uvidíte výsledky:</a:t>
            </a:r>
            <a:r>
              <a:rPr lang="cs-CZ" sz="2400" dirty="0"/>
              <a:t> přehled výsledků přijímaček v systému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4455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b) Výpis ze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4920" cy="525658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fontAlgn="base"/>
            <a:r>
              <a:rPr lang="cs-CZ" sz="1800" dirty="0"/>
              <a:t>I když nemáte </a:t>
            </a:r>
            <a:r>
              <a:rPr lang="cs-CZ" sz="1800" dirty="0">
                <a:hlinkClick r:id="rId2"/>
              </a:rPr>
              <a:t>e-identitu</a:t>
            </a:r>
            <a:r>
              <a:rPr lang="cs-CZ" sz="1800" dirty="0"/>
              <a:t>, můžete vyplnit přihlášku online. Zabere vám to ale </a:t>
            </a:r>
            <a:r>
              <a:rPr lang="cs-CZ" sz="1800" b="1" dirty="0"/>
              <a:t>podstatně více času</a:t>
            </a:r>
            <a:r>
              <a:rPr lang="cs-CZ" sz="1800" dirty="0"/>
              <a:t>, než s </a:t>
            </a:r>
            <a:r>
              <a:rPr lang="cs-CZ" sz="1800" dirty="0">
                <a:hlinkClick r:id="rId3"/>
              </a:rPr>
              <a:t>elektronickou identitou</a:t>
            </a:r>
            <a:r>
              <a:rPr lang="cs-CZ" sz="1800" dirty="0"/>
              <a:t>, a navíc budete muset přihlášky do škol doručit. Jak na přihlášku na SŠ pomocí výpisu?</a:t>
            </a:r>
          </a:p>
          <a:p>
            <a:pPr fontAlgn="base"/>
            <a:r>
              <a:rPr lang="cs-CZ" sz="1800" dirty="0"/>
              <a:t>Do </a:t>
            </a:r>
            <a:r>
              <a:rPr lang="cs-CZ" sz="1800" dirty="0">
                <a:hlinkClick r:id="rId4"/>
              </a:rPr>
              <a:t>systému DIPSY</a:t>
            </a:r>
            <a:r>
              <a:rPr lang="cs-CZ" sz="1800" dirty="0"/>
              <a:t> se dostanete bez přihlášení a </a:t>
            </a:r>
            <a:r>
              <a:rPr lang="cs-CZ" sz="1800" b="1" dirty="0"/>
              <a:t>vyplníte všechny údaje</a:t>
            </a:r>
            <a:r>
              <a:rPr lang="cs-CZ" sz="1800" dirty="0"/>
              <a:t> o sobě a svém dítěti.</a:t>
            </a:r>
          </a:p>
          <a:p>
            <a:pPr fontAlgn="base"/>
            <a:r>
              <a:rPr lang="cs-CZ" sz="1800" dirty="0"/>
              <a:t>Vyberete </a:t>
            </a:r>
            <a:r>
              <a:rPr lang="cs-CZ" sz="1800" b="1" dirty="0"/>
              <a:t>3 obory bez talentové zkoušky</a:t>
            </a:r>
            <a:r>
              <a:rPr lang="cs-CZ" sz="1800" dirty="0"/>
              <a:t>, kam se chcete hlásit (kompletní </a:t>
            </a:r>
            <a:r>
              <a:rPr lang="cs-CZ" sz="1800" dirty="0" err="1"/>
              <a:t>info</a:t>
            </a:r>
            <a:r>
              <a:rPr lang="cs-CZ" sz="1800" dirty="0"/>
              <a:t> o oborech je v systému).</a:t>
            </a:r>
          </a:p>
          <a:p>
            <a:pPr fontAlgn="base"/>
            <a:r>
              <a:rPr lang="cs-CZ" sz="1800" dirty="0"/>
              <a:t>Obory vyberete </a:t>
            </a:r>
            <a:r>
              <a:rPr lang="cs-CZ" sz="1800" b="1" dirty="0"/>
              <a:t>v pořadí dle priority</a:t>
            </a:r>
            <a:r>
              <a:rPr lang="cs-CZ" sz="1800" dirty="0"/>
              <a:t> (1. místo obor, kam se chcete dostat nejvíce).</a:t>
            </a:r>
          </a:p>
          <a:p>
            <a:pPr fontAlgn="base"/>
            <a:r>
              <a:rPr lang="cs-CZ" sz="1800" b="1" dirty="0"/>
              <a:t>Nahrajete přílohy</a:t>
            </a:r>
            <a:r>
              <a:rPr lang="cs-CZ" sz="1800" dirty="0"/>
              <a:t> jako fotky nebo </a:t>
            </a:r>
            <a:r>
              <a:rPr lang="cs-CZ" sz="1800" dirty="0" err="1"/>
              <a:t>skeny</a:t>
            </a:r>
            <a:r>
              <a:rPr lang="cs-CZ" sz="1800" dirty="0"/>
              <a:t>. V systému uvidíte, jaké přílohy škola pro daný obor požaduje.</a:t>
            </a:r>
          </a:p>
          <a:p>
            <a:pPr fontAlgn="base"/>
            <a:r>
              <a:rPr lang="cs-CZ" sz="1800" dirty="0"/>
              <a:t>Potvrdíte odeslání přihlášek a přijde vám </a:t>
            </a:r>
            <a:r>
              <a:rPr lang="cs-CZ" sz="1800" b="1" dirty="0"/>
              <a:t>e-mail s vyplněnou přihláškou (výpisem)</a:t>
            </a:r>
            <a:r>
              <a:rPr lang="cs-CZ" sz="1800" dirty="0"/>
              <a:t>.</a:t>
            </a:r>
          </a:p>
          <a:p>
            <a:pPr fontAlgn="base"/>
            <a:r>
              <a:rPr lang="cs-CZ" sz="1800" dirty="0"/>
              <a:t>Výpis přihlášky z e-mailu </a:t>
            </a:r>
            <a:r>
              <a:rPr lang="cs-CZ" sz="1800" b="1" dirty="0"/>
              <a:t>vytisknete</a:t>
            </a:r>
            <a:r>
              <a:rPr lang="cs-CZ" sz="1800" dirty="0"/>
              <a:t> tolikrát, na kolik škol se hlásíte, a každý </a:t>
            </a:r>
            <a:r>
              <a:rPr lang="cs-CZ" sz="1800" b="1" dirty="0"/>
              <a:t>podepíšete</a:t>
            </a:r>
            <a:r>
              <a:rPr lang="cs-CZ" sz="1800" dirty="0"/>
              <a:t>.</a:t>
            </a:r>
          </a:p>
          <a:p>
            <a:pPr fontAlgn="base"/>
            <a:r>
              <a:rPr lang="cs-CZ" sz="1800" b="1" dirty="0"/>
              <a:t>Papírový výpis přihlášky (bez příloh) doručíte do každé školy</a:t>
            </a:r>
            <a:r>
              <a:rPr lang="cs-CZ" sz="1800" dirty="0"/>
              <a:t> (poštou, osobně, datovou schránkou).</a:t>
            </a:r>
          </a:p>
          <a:p>
            <a:br>
              <a:rPr lang="cs-CZ" sz="2000" dirty="0"/>
            </a:br>
            <a:br>
              <a:rPr lang="cs-CZ" sz="2000" dirty="0"/>
            </a:b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280251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Ad b) Výpis ze systému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8224920" cy="57332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fontAlgn="base"/>
            <a:br>
              <a:rPr lang="cs-CZ" sz="2000" dirty="0"/>
            </a:br>
            <a:r>
              <a:rPr lang="cs-CZ" sz="2000" b="1" dirty="0"/>
              <a:t>👎 Nevýhody podání výpisem ze systému</a:t>
            </a:r>
          </a:p>
          <a:p>
            <a:pPr fontAlgn="base"/>
            <a:r>
              <a:rPr lang="cs-CZ" sz="2000" b="1" dirty="0"/>
              <a:t>vyplňování údajů o sobě i dítěti v systému: </a:t>
            </a:r>
            <a:r>
              <a:rPr lang="cs-CZ" sz="2000" dirty="0"/>
              <a:t>nenačtou se údaje z registru obyvatel</a:t>
            </a:r>
            <a:r>
              <a:rPr lang="cs-CZ" sz="2000" b="1" dirty="0"/>
              <a:t> </a:t>
            </a:r>
            <a:endParaRPr lang="cs-CZ" sz="2000" dirty="0"/>
          </a:p>
          <a:p>
            <a:pPr fontAlgn="base"/>
            <a:r>
              <a:rPr lang="cs-CZ" sz="2000" b="1" dirty="0"/>
              <a:t>ztrácíte čas:</a:t>
            </a:r>
            <a:r>
              <a:rPr lang="cs-CZ" sz="2000" dirty="0"/>
              <a:t> musíte doručit papírový výpis přihlášky do každé školy</a:t>
            </a:r>
          </a:p>
          <a:p>
            <a:pPr fontAlgn="base"/>
            <a:r>
              <a:rPr lang="cs-CZ" sz="2000" b="1" dirty="0"/>
              <a:t>další papírování:</a:t>
            </a:r>
            <a:r>
              <a:rPr lang="cs-CZ" sz="2000" dirty="0"/>
              <a:t> pozvánku k přijímačkám dostanete doporučeným dopisem</a:t>
            </a:r>
          </a:p>
          <a:p>
            <a:pPr fontAlgn="base"/>
            <a:r>
              <a:rPr lang="cs-CZ" sz="2000" b="1" dirty="0"/>
              <a:t>neuvidíte výsledky přijímaček v systému </a:t>
            </a:r>
            <a:endParaRPr lang="cs-CZ" sz="2000" dirty="0"/>
          </a:p>
          <a:p>
            <a:pPr fontAlgn="base"/>
            <a:br>
              <a:rPr lang="cs-CZ" sz="2000" dirty="0"/>
            </a:br>
            <a:r>
              <a:rPr lang="cs-CZ" sz="2000" b="1" dirty="0"/>
              <a:t>👍 Výhody podání výpisem ze systému</a:t>
            </a:r>
          </a:p>
          <a:p>
            <a:pPr fontAlgn="base"/>
            <a:r>
              <a:rPr lang="cs-CZ" sz="2000" b="1" dirty="0"/>
              <a:t>informace v systému na jednom místě:</a:t>
            </a:r>
            <a:r>
              <a:rPr lang="cs-CZ" sz="2000" dirty="0"/>
              <a:t> o škole, podmínkách přijetí i počtu přihlášených letos i v minulosti</a:t>
            </a:r>
          </a:p>
          <a:p>
            <a:pPr fontAlgn="base"/>
            <a:r>
              <a:rPr lang="cs-CZ" sz="2000" b="1" dirty="0"/>
              <a:t>přílohy v kopiích:</a:t>
            </a:r>
            <a:r>
              <a:rPr lang="cs-CZ" sz="2000" dirty="0"/>
              <a:t> nahrajete jednoduše do systému jako fotky či </a:t>
            </a:r>
            <a:r>
              <a:rPr lang="cs-CZ" sz="2000" dirty="0" err="1"/>
              <a:t>skeny</a:t>
            </a:r>
            <a:endParaRPr lang="cs-CZ" sz="20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9209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332656"/>
            <a:ext cx="8361312" cy="6063198"/>
          </a:xfrm>
          <a:prstGeom prst="rect">
            <a:avLst/>
          </a:prstGeom>
          <a:solidFill>
            <a:schemeClr val="accent1">
              <a:lumMod val="60000"/>
              <a:lumOff val="40000"/>
              <a:alpha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2800" dirty="0"/>
              <a:t> </a:t>
            </a:r>
            <a:r>
              <a:rPr lang="cs-CZ" sz="2800" b="1" dirty="0"/>
              <a:t>Ad c) Papírový tiskopis vč. příloh</a:t>
            </a:r>
          </a:p>
          <a:p>
            <a:pPr fontAlgn="base"/>
            <a:r>
              <a:rPr lang="cs-CZ" sz="2400" dirty="0"/>
              <a:t>Jak na podání přihlášky postaru na papírovém tiskopisu?</a:t>
            </a:r>
          </a:p>
          <a:p>
            <a:pPr fontAlgn="base"/>
            <a:r>
              <a:rPr lang="cs-CZ" sz="2400" b="1" dirty="0"/>
              <a:t>Vytisknete si </a:t>
            </a:r>
            <a:r>
              <a:rPr lang="cs-CZ" sz="2400" b="1" dirty="0">
                <a:hlinkClick r:id="rId2"/>
              </a:rPr>
              <a:t>papírový tiskopis</a:t>
            </a:r>
            <a:r>
              <a:rPr lang="cs-CZ" sz="2400" dirty="0"/>
              <a:t> přihlášky tolikrát, na kolik škol se hlásíte.</a:t>
            </a:r>
          </a:p>
          <a:p>
            <a:pPr fontAlgn="base"/>
            <a:r>
              <a:rPr lang="cs-CZ" sz="2400" dirty="0"/>
              <a:t>Do papírového tiskopisu </a:t>
            </a:r>
            <a:r>
              <a:rPr lang="cs-CZ" sz="2400" b="1" dirty="0"/>
              <a:t>vyplníte všechny údaje o sobě a svém dítěti</a:t>
            </a:r>
            <a:r>
              <a:rPr lang="cs-CZ" sz="2400" dirty="0"/>
              <a:t>.</a:t>
            </a:r>
          </a:p>
          <a:p>
            <a:pPr fontAlgn="base"/>
            <a:r>
              <a:rPr lang="cs-CZ" sz="2400" dirty="0"/>
              <a:t>Dohledáte </a:t>
            </a:r>
            <a:r>
              <a:rPr lang="cs-CZ" sz="2400" b="1" dirty="0"/>
              <a:t>údaje o školách a oborech a vyplníte</a:t>
            </a:r>
            <a:r>
              <a:rPr lang="cs-CZ" sz="2400" dirty="0"/>
              <a:t> je do tiskopisu (přesný název, adresa, kód a název oboru).</a:t>
            </a:r>
          </a:p>
          <a:p>
            <a:pPr fontAlgn="base"/>
            <a:r>
              <a:rPr lang="cs-CZ" sz="2400" dirty="0"/>
              <a:t>Obory vyplňujete </a:t>
            </a:r>
            <a:r>
              <a:rPr lang="cs-CZ" sz="2400" b="1" dirty="0"/>
              <a:t>v pořadí dle priority</a:t>
            </a:r>
            <a:r>
              <a:rPr lang="cs-CZ" sz="2400" dirty="0"/>
              <a:t> (1. místo obor, kam se chcete dostat nejvíce).</a:t>
            </a:r>
          </a:p>
          <a:p>
            <a:pPr fontAlgn="base"/>
            <a:r>
              <a:rPr lang="cs-CZ" sz="2400" b="1" dirty="0"/>
              <a:t>Vyplníte identicky (tzn. stejné pořadí škol dle priority)</a:t>
            </a:r>
            <a:r>
              <a:rPr lang="cs-CZ" sz="2400" dirty="0"/>
              <a:t> tolik tiskopisů, na kolik škol se hlásíte.</a:t>
            </a:r>
          </a:p>
          <a:p>
            <a:pPr fontAlgn="base"/>
            <a:r>
              <a:rPr lang="cs-CZ" sz="2400" dirty="0"/>
              <a:t>Ke každé přihlášce přiložíte všechny </a:t>
            </a:r>
            <a:r>
              <a:rPr lang="cs-CZ" sz="2400" b="1" dirty="0"/>
              <a:t>přílohy v listinné podobě</a:t>
            </a:r>
            <a:r>
              <a:rPr lang="cs-CZ" sz="2400" dirty="0"/>
              <a:t> (dle podmínek školy).</a:t>
            </a:r>
          </a:p>
          <a:p>
            <a:pPr fontAlgn="base"/>
            <a:r>
              <a:rPr lang="cs-CZ" sz="2400" b="1" dirty="0"/>
              <a:t>Tiskopis přihlášky (vč. příloh) doručíte do každé školy</a:t>
            </a:r>
            <a:r>
              <a:rPr lang="cs-CZ" sz="2400" dirty="0"/>
              <a:t> (poštou, osobně, datovou schránkou).</a:t>
            </a:r>
          </a:p>
        </p:txBody>
      </p:sp>
    </p:spTree>
    <p:extLst>
      <p:ext uri="{BB962C8B-B14F-4D97-AF65-F5344CB8AC3E}">
        <p14:creationId xmlns:p14="http://schemas.microsoft.com/office/powerpoint/2010/main" val="1654630129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2227</Words>
  <Application>Microsoft Office PowerPoint</Application>
  <PresentationFormat>Předvádění na obrazovce (4:3)</PresentationFormat>
  <Paragraphs>141</Paragraphs>
  <Slides>24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Symbol</vt:lpstr>
      <vt:lpstr>Symbol,Sans-Serif</vt:lpstr>
      <vt:lpstr>Times New Roman</vt:lpstr>
      <vt:lpstr>Wingdings</vt:lpstr>
      <vt:lpstr>Výchozí</vt:lpstr>
      <vt:lpstr>Prezentace aplikace PowerPoint</vt:lpstr>
      <vt:lpstr>Prezentace aplikace PowerPoint</vt:lpstr>
      <vt:lpstr>Prezentace aplikace PowerPoint</vt:lpstr>
      <vt:lpstr>Prezentace aplikace PowerPoint</vt:lpstr>
      <vt:lpstr>Ad a)</vt:lpstr>
      <vt:lpstr>Výhody online podání přihlášky</vt:lpstr>
      <vt:lpstr>Ad b) Výpis ze systému</vt:lpstr>
      <vt:lpstr>Ad b) Výpis ze systému</vt:lpstr>
      <vt:lpstr>Prezentace aplikace PowerPoint</vt:lpstr>
      <vt:lpstr>Prezentace aplikace PowerPoint</vt:lpstr>
      <vt:lpstr>Termíny JPZ = jednotné přijímací zkoušky (JČ, M)</vt:lpstr>
      <vt:lpstr>Prezentace aplikace PowerPoint</vt:lpstr>
      <vt:lpstr>Prezentace aplikace PowerPoint</vt:lpstr>
      <vt:lpstr>Talentové obory</vt:lpstr>
      <vt:lpstr>Vyhodnocení výsledů</vt:lpstr>
      <vt:lpstr>Opravné prostředky</vt:lpstr>
      <vt:lpstr>Talentové zkoušky a termíny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střední školy</dc:title>
  <dc:creator>Martina Hrabáková</dc:creator>
  <cp:lastModifiedBy>k.trnkova@zs-srbska.cz</cp:lastModifiedBy>
  <cp:revision>83</cp:revision>
  <dcterms:created xsi:type="dcterms:W3CDTF">2013-11-11T09:23:26Z</dcterms:created>
  <dcterms:modified xsi:type="dcterms:W3CDTF">2024-01-24T06:45:51Z</dcterms:modified>
</cp:coreProperties>
</file>